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43"/>
  </p:notesMasterIdLst>
  <p:sldIdLst>
    <p:sldId id="256" r:id="rId2"/>
    <p:sldId id="286" r:id="rId3"/>
    <p:sldId id="289" r:id="rId4"/>
    <p:sldId id="294" r:id="rId5"/>
    <p:sldId id="291" r:id="rId6"/>
    <p:sldId id="292" r:id="rId7"/>
    <p:sldId id="265" r:id="rId8"/>
    <p:sldId id="257" r:id="rId9"/>
    <p:sldId id="269" r:id="rId10"/>
    <p:sldId id="266" r:id="rId11"/>
    <p:sldId id="302" r:id="rId12"/>
    <p:sldId id="287" r:id="rId13"/>
    <p:sldId id="288" r:id="rId14"/>
    <p:sldId id="285" r:id="rId15"/>
    <p:sldId id="264" r:id="rId16"/>
    <p:sldId id="263" r:id="rId17"/>
    <p:sldId id="258" r:id="rId18"/>
    <p:sldId id="274" r:id="rId19"/>
    <p:sldId id="298" r:id="rId20"/>
    <p:sldId id="276" r:id="rId21"/>
    <p:sldId id="300" r:id="rId22"/>
    <p:sldId id="299" r:id="rId23"/>
    <p:sldId id="279" r:id="rId24"/>
    <p:sldId id="272" r:id="rId25"/>
    <p:sldId id="278" r:id="rId26"/>
    <p:sldId id="275" r:id="rId27"/>
    <p:sldId id="293" r:id="rId28"/>
    <p:sldId id="267" r:id="rId29"/>
    <p:sldId id="271" r:id="rId30"/>
    <p:sldId id="270" r:id="rId31"/>
    <p:sldId id="281" r:id="rId32"/>
    <p:sldId id="277" r:id="rId33"/>
    <p:sldId id="283" r:id="rId34"/>
    <p:sldId id="273" r:id="rId35"/>
    <p:sldId id="301" r:id="rId36"/>
    <p:sldId id="260" r:id="rId37"/>
    <p:sldId id="262" r:id="rId38"/>
    <p:sldId id="261" r:id="rId39"/>
    <p:sldId id="268" r:id="rId40"/>
    <p:sldId id="284" r:id="rId41"/>
    <p:sldId id="29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86"/>
            <p14:sldId id="289"/>
            <p14:sldId id="294"/>
            <p14:sldId id="291"/>
            <p14:sldId id="292"/>
            <p14:sldId id="265"/>
            <p14:sldId id="257"/>
            <p14:sldId id="269"/>
            <p14:sldId id="266"/>
            <p14:sldId id="302"/>
            <p14:sldId id="287"/>
            <p14:sldId id="288"/>
            <p14:sldId id="285"/>
            <p14:sldId id="264"/>
            <p14:sldId id="263"/>
            <p14:sldId id="258"/>
            <p14:sldId id="274"/>
            <p14:sldId id="298"/>
            <p14:sldId id="276"/>
            <p14:sldId id="300"/>
            <p14:sldId id="299"/>
            <p14:sldId id="279"/>
            <p14:sldId id="272"/>
            <p14:sldId id="278"/>
            <p14:sldId id="275"/>
            <p14:sldId id="293"/>
            <p14:sldId id="267"/>
            <p14:sldId id="271"/>
            <p14:sldId id="270"/>
            <p14:sldId id="281"/>
            <p14:sldId id="277"/>
            <p14:sldId id="283"/>
            <p14:sldId id="273"/>
            <p14:sldId id="301"/>
            <p14:sldId id="260"/>
            <p14:sldId id="262"/>
            <p14:sldId id="261"/>
            <p14:sldId id="268"/>
            <p14:sldId id="284"/>
          </p14:sldIdLst>
        </p14:section>
        <p14:section name="Dessertation" id="{2C638643-F6A3-324B-94FC-51BC1D63925B}">
          <p14:sldIdLst>
            <p14:sldId id="295"/>
          </p14:sldIdLst>
        </p14:section>
        <p14:section name="Ideas" id="{BC74FB5B-135E-9E4E-AD1D-20FADE7DE4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23"/>
    <p:restoredTop sz="77350"/>
  </p:normalViewPr>
  <p:slideViewPr>
    <p:cSldViewPr snapToGrid="0" snapToObjects="1">
      <p:cViewPr>
        <p:scale>
          <a:sx n="74" d="100"/>
          <a:sy n="74" d="100"/>
        </p:scale>
        <p:origin x="536" y="320"/>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commentAuthors" Target="commentAuthors.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Scholar Plot</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Graduation</a:t>
          </a:r>
          <a:endParaRPr lang="en-US" dirty="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78FF53DF-7D2A-C840-8DD2-5F386CE069BD}">
      <dgm:prSet phldrT="[Text]"/>
      <dgm:spPr/>
      <dgm:t>
        <a:bodyPr/>
        <a:lstStyle/>
        <a:p>
          <a:r>
            <a:rPr lang="en-US" dirty="0" smtClean="0"/>
            <a:t>Core</a:t>
          </a:r>
          <a:endParaRPr lang="en-US" dirty="0"/>
        </a:p>
      </dgm:t>
    </dgm:pt>
    <dgm:pt modelId="{50157867-A39C-C544-B485-EEED1D70671F}" type="parTrans" cxnId="{4489E8EF-C2C6-4748-BBBD-362AC4C246C1}">
      <dgm:prSet/>
      <dgm:spPr/>
      <dgm:t>
        <a:bodyPr/>
        <a:lstStyle/>
        <a:p>
          <a:endParaRPr lang="en-US"/>
        </a:p>
      </dgm:t>
    </dgm:pt>
    <dgm:pt modelId="{020ABD52-FC19-E144-92DE-145B67D13859}" type="sibTrans" cxnId="{4489E8EF-C2C6-4748-BBBD-362AC4C246C1}">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931E0EC5-D3CA-7B4E-A60F-39F943D2BCF6}">
      <dgm:prSet/>
      <dgm:spPr/>
      <dgm:t>
        <a:bodyPr/>
        <a:lstStyle/>
        <a:p>
          <a:r>
            <a:rPr lang="en-US" smtClean="0"/>
            <a:t>CHI Notes</a:t>
          </a:r>
          <a:endParaRPr lang="en-US" dirty="0"/>
        </a:p>
      </dgm:t>
    </dgm:pt>
    <dgm:pt modelId="{323C391C-DEB4-0A46-BE37-0F57AC113A97}" type="parTrans" cxnId="{5A35D7BC-AC9C-9745-B0C1-FAF3A52020E9}">
      <dgm:prSet/>
      <dgm:spPr/>
      <dgm:t>
        <a:bodyPr/>
        <a:lstStyle/>
        <a:p>
          <a:endParaRPr lang="en-US"/>
        </a:p>
      </dgm:t>
    </dgm:pt>
    <dgm:pt modelId="{F7BE2D94-D74B-4E4B-8047-6596063DE695}" type="sibTrans" cxnId="{5A35D7BC-AC9C-9745-B0C1-FAF3A52020E9}">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02BBFC7C-F769-4F43-A24A-56B1C9F123AB}">
      <dgm:prSet/>
      <dgm:spPr/>
      <dgm:t>
        <a:bodyPr/>
        <a:lstStyle/>
        <a:p>
          <a:r>
            <a:rPr lang="en-US" dirty="0" smtClean="0"/>
            <a:t>Started </a:t>
          </a:r>
          <a:r>
            <a:rPr lang="en-US" dirty="0" err="1" smtClean="0"/>
            <a:t>InfoVis</a:t>
          </a:r>
          <a:endParaRPr lang="en-US" dirty="0"/>
        </a:p>
      </dgm:t>
    </dgm:pt>
    <dgm:pt modelId="{2B311A34-903A-DB4F-866B-EA6F4F4346BF}" type="parTrans" cxnId="{BAF1A40F-140E-124E-9C28-BB60EEF460E4}">
      <dgm:prSet/>
      <dgm:spPr/>
      <dgm:t>
        <a:bodyPr/>
        <a:lstStyle/>
        <a:p>
          <a:endParaRPr lang="en-US"/>
        </a:p>
      </dgm:t>
    </dgm:pt>
    <dgm:pt modelId="{60B77A9D-9651-5E45-A541-CF11299D1BEB}" type="sibTrans" cxnId="{BAF1A40F-140E-124E-9C28-BB60EEF460E4}">
      <dgm:prSet/>
      <dgm:spPr/>
      <dgm:t>
        <a:bodyPr/>
        <a:lstStyle/>
        <a:p>
          <a:endParaRPr lang="en-US"/>
        </a:p>
      </dgm:t>
    </dgm:pt>
    <dgm:pt modelId="{F9A23732-1FA3-7D41-8BED-CA4FC1A1861C}">
      <dgm:prSet/>
      <dgm:spPr/>
      <dgm:t>
        <a:bodyPr/>
        <a:lstStyle/>
        <a:p>
          <a:r>
            <a:rPr lang="en-US" dirty="0" err="1" smtClean="0"/>
            <a:t>UserPortrait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Started 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3" destOrd="0" parTransId="{C7323C1C-973D-5D42-A76B-7DC8847BDBBB}" sibTransId="{A0135124-1F73-934F-9DDF-BDB28187D620}"/>
    <dgm:cxn modelId="{809A5D0C-99FD-1447-8A1C-1FCA9AC5FCB1}" srcId="{3E66EBDA-1608-4447-B1B8-2C2B24E625A8}" destId="{4A11E084-E4C5-3B4F-9B07-838456963AB7}" srcOrd="2" destOrd="0" parTransId="{F4C6F607-8BB8-9C4A-8BF2-55C790644CB3}" sibTransId="{AFEC94DC-284F-C04E-81C1-0F495DF4C1AB}"/>
    <dgm:cxn modelId="{97853CC4-CD5C-3C4F-94E1-3FD363C14731}" srcId="{41A490A2-519D-AF44-A671-21645CF6D3B6}" destId="{A83EB08D-C742-324E-BB64-4CAA677CDC8B}" srcOrd="1" destOrd="0" parTransId="{87DA3CE1-0D2F-1D44-8EC1-6F14DA4D6F61}" sibTransId="{95139448-5A0B-9D45-9BE1-06F8AA048772}"/>
    <dgm:cxn modelId="{BAF1A40F-140E-124E-9C28-BB60EEF460E4}" srcId="{18AFFD78-0A50-734A-9883-4A09D06299DC}" destId="{02BBFC7C-F769-4F43-A24A-56B1C9F123AB}" srcOrd="1" destOrd="0" parTransId="{2B311A34-903A-DB4F-866B-EA6F4F4346BF}" sibTransId="{60B77A9D-9651-5E45-A541-CF11299D1BEB}"/>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70A4F0ED-4C1B-E942-BA77-4A288822E481}" type="presOf" srcId="{CDF8DEBF-0708-194B-AD77-B8277652D6B7}" destId="{5A648200-5AE9-6843-9452-E7AE2E4ADC28}" srcOrd="0" destOrd="1"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BB24C677-297E-744C-B7ED-E61F6E93F2E5}" srcId="{18AFFD78-0A50-734A-9883-4A09D06299DC}" destId="{CC73A78D-5E46-E745-8004-D0CCCFCC4D79}" srcOrd="0" destOrd="0" parTransId="{5B7D80DD-E0BD-E843-B61D-60852787C532}" sibTransId="{02B1EA66-0B6F-644C-959C-13009E88D9ED}"/>
    <dgm:cxn modelId="{7743DF17-788C-4845-BF94-5F538400269A}" type="presOf" srcId="{88BA2029-3589-3A45-BE28-E3425FFC3D2F}" destId="{694F5AAA-938D-1840-B527-343EA6A7DCAF}" srcOrd="0" destOrd="2" presId="urn:microsoft.com/office/officeart/2005/8/layout/hProcess11"/>
    <dgm:cxn modelId="{245394DD-EB3D-EB4E-8049-2AC38C369190}" type="presOf" srcId="{BEFCFD01-A87A-0243-BD74-C698BD247069}" destId="{400A8A59-0A3D-1A4C-852A-71CB129BA5CC}" srcOrd="0" destOrd="2"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EA29A958-0969-1340-A8BF-DB75619E036F}" type="presOf" srcId="{78FF53DF-7D2A-C840-8DD2-5F386CE069BD}" destId="{1B8D9683-DD4C-094C-9465-984844920CAA}" srcOrd="0" destOrd="2" presId="urn:microsoft.com/office/officeart/2005/8/layout/hProcess11"/>
    <dgm:cxn modelId="{50DE3CD6-E9BC-704C-83FE-D8A7BC01E66E}" srcId="{3E66EBDA-1608-4447-B1B8-2C2B24E625A8}" destId="{BEFCFD01-A87A-0243-BD74-C698BD247069}" srcOrd="1" destOrd="0" parTransId="{8CBDD25E-89A6-5344-AA66-F6E56CE66F44}" sibTransId="{55AA7972-7C90-B541-AE3D-7CC6F5DB2349}"/>
    <dgm:cxn modelId="{F188EA1F-BB52-0E4B-9983-5E01AE277B93}" type="presOf" srcId="{02BBFC7C-F769-4F43-A24A-56B1C9F123AB}" destId="{291E94E3-DCE7-3C48-BF62-DBBBFAD7B23F}" srcOrd="0" destOrd="2"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D99D1405-C4B3-2746-B3A8-956416B7A50F}" srcId="{AE74B80C-B3E8-8548-9731-3ECD738038D8}" destId="{88BA2029-3589-3A45-BE28-E3425FFC3D2F}" srcOrd="1" destOrd="0" parTransId="{ED33EB33-4F6C-2941-838C-27E5039E197A}" sibTransId="{AAE382EC-19B4-2A4E-97FB-CA202733A6AE}"/>
    <dgm:cxn modelId="{52C6557A-9E08-6D41-BD93-C209D179D7B3}" srcId="{AE74B80C-B3E8-8548-9731-3ECD738038D8}" destId="{9B4B2C8E-53DD-AC44-8930-E681FA0AF8B6}" srcOrd="0" destOrd="0" parTransId="{8EE619E5-4471-8A4C-9081-A283FC555A22}" sibTransId="{2EB8ABED-CDEC-D545-AFA5-76690798AD21}"/>
    <dgm:cxn modelId="{AE984714-8079-EB46-882C-A867FBFE2D3A}" type="presOf" srcId="{F9A23732-1FA3-7D41-8BED-CA4FC1A1861C}" destId="{291E94E3-DCE7-3C48-BF62-DBBBFAD7B23F}" srcOrd="0" destOrd="3" presId="urn:microsoft.com/office/officeart/2005/8/layout/hProcess11"/>
    <dgm:cxn modelId="{591960DC-395B-5447-9884-FA1231B0307C}" type="presOf" srcId="{99D94A74-EC62-F14B-8A8C-E5747962A894}" destId="{7468C0D4-6AA2-5642-A2A6-50F3BE782236}" srcOrd="0" destOrd="1"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BFAD794-68A1-1048-8A61-266B0649FD87}" type="presOf" srcId="{9B4B2C8E-53DD-AC44-8930-E681FA0AF8B6}" destId="{694F5AAA-938D-1840-B527-343EA6A7DCAF}" srcOrd="0" destOrd="1"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1E5F9CC3-9C84-9546-89B1-984E12FA844F}" type="presOf" srcId="{9E2299D4-6776-7E47-9F1F-D111AEC0D028}" destId="{1B8D9683-DD4C-094C-9465-984844920CAA}" srcOrd="0" destOrd="1"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20EA2524-63C3-AD4D-B00A-981C45A142AA}" type="presOf" srcId="{3E66EBDA-1608-4447-B1B8-2C2B24E625A8}" destId="{400A8A59-0A3D-1A4C-852A-71CB129BA5CC}"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7CE7BB0B-DA11-F24A-8C5E-EEC348EEE834}" type="presOf" srcId="{4A11E084-E4C5-3B4F-9B07-838456963AB7}" destId="{400A8A59-0A3D-1A4C-852A-71CB129BA5CC}" srcOrd="0" destOrd="3" presId="urn:microsoft.com/office/officeart/2005/8/layout/hProcess11"/>
    <dgm:cxn modelId="{4489E8EF-C2C6-4748-BBBD-362AC4C246C1}" srcId="{3D0B8208-7308-CA45-8D9B-E803CFDED966}" destId="{78FF53DF-7D2A-C840-8DD2-5F386CE069BD}" srcOrd="1" destOrd="0" parTransId="{50157867-A39C-C544-B485-EEED1D70671F}" sibTransId="{020ABD52-FC19-E144-92DE-145B67D13859}"/>
    <dgm:cxn modelId="{B9D8502A-61F4-6D47-82E9-83EF1F374EF7}" type="presOf" srcId="{41A490A2-519D-AF44-A671-21645CF6D3B6}" destId="{7468C0D4-6AA2-5642-A2A6-50F3BE782236}" srcOrd="0" destOrd="0" presId="urn:microsoft.com/office/officeart/2005/8/layout/hProcess11"/>
    <dgm:cxn modelId="{E707C866-C291-BD4F-A56D-AB08584653DC}" type="presOf" srcId="{CC73A78D-5E46-E745-8004-D0CCCFCC4D79}" destId="{291E94E3-DCE7-3C48-BF62-DBBBFAD7B23F}"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6C095CD6-E2C2-3445-9314-4B2C3A2F97BF}" type="presOf" srcId="{18AFFD78-0A50-734A-9883-4A09D06299DC}" destId="{291E94E3-DCE7-3C48-BF62-DBBBFAD7B23F}" srcOrd="0" destOrd="0" presId="urn:microsoft.com/office/officeart/2005/8/layout/hProcess11"/>
    <dgm:cxn modelId="{5A35D7BC-AC9C-9745-B0C1-FAF3A52020E9}" srcId="{3E66EBDA-1608-4447-B1B8-2C2B24E625A8}" destId="{931E0EC5-D3CA-7B4E-A60F-39F943D2BCF6}" srcOrd="0" destOrd="0" parTransId="{323C391C-DEB4-0A46-BE37-0F57AC113A97}" sibTransId="{F7BE2D94-D74B-4E4B-8047-6596063DE695}"/>
    <dgm:cxn modelId="{F171A078-6FF7-EB4C-A824-F52ED33A4461}" type="presOf" srcId="{931E0EC5-D3CA-7B4E-A60F-39F943D2BCF6}" destId="{400A8A59-0A3D-1A4C-852A-71CB129BA5CC}" srcOrd="0" destOrd="1" presId="urn:microsoft.com/office/officeart/2005/8/layout/hProcess11"/>
    <dgm:cxn modelId="{CCF99F44-44A1-8641-9EA2-69C791E3F25E}" srcId="{18AFFD78-0A50-734A-9883-4A09D06299DC}" destId="{F9A23732-1FA3-7D41-8BED-CA4FC1A1861C}" srcOrd="2" destOrd="0" parTransId="{2448130F-17DF-EF40-83EA-0E5608A05E6A}" sibTransId="{349F5F2E-F6A1-BA4B-A292-2F7939A67E86}"/>
    <dgm:cxn modelId="{7E061E30-24A9-9541-A4F2-0BB21F2AFF33}" srcId="{9277C71B-1511-EA4D-98AA-F0B32F73C270}" destId="{41A490A2-519D-AF44-A671-21645CF6D3B6}" srcOrd="5"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lvl="0" algn="l" defTabSz="844550">
            <a:lnSpc>
              <a:spcPct val="90000"/>
            </a:lnSpc>
            <a:spcBef>
              <a:spcPct val="0"/>
            </a:spcBef>
            <a:spcAft>
              <a:spcPct val="35000"/>
            </a:spcAft>
          </a:pPr>
          <a:r>
            <a:rPr lang="en-US" sz="1900" kern="1200" dirty="0" smtClean="0"/>
            <a:t>Fall 2011</a:t>
          </a:r>
          <a:endParaRPr lang="en-US" sz="1900" kern="1200" dirty="0"/>
        </a:p>
        <a:p>
          <a:pPr marL="114300" lvl="1" indent="-114300" algn="l" defTabSz="666750">
            <a:lnSpc>
              <a:spcPct val="90000"/>
            </a:lnSpc>
            <a:spcBef>
              <a:spcPct val="0"/>
            </a:spcBef>
            <a:spcAft>
              <a:spcPct val="15000"/>
            </a:spcAft>
            <a:buChar char="••"/>
          </a:pPr>
          <a:r>
            <a:rPr lang="en-US" sz="1500" kern="1200" dirty="0" smtClean="0"/>
            <a:t>Start PhD</a:t>
          </a:r>
          <a:endParaRPr lang="en-US" sz="1500" kern="1200" dirty="0"/>
        </a:p>
        <a:p>
          <a:pPr marL="114300" lvl="1" indent="-114300" algn="l" defTabSz="666750">
            <a:lnSpc>
              <a:spcPct val="90000"/>
            </a:lnSpc>
            <a:spcBef>
              <a:spcPct val="0"/>
            </a:spcBef>
            <a:spcAft>
              <a:spcPct val="15000"/>
            </a:spcAft>
            <a:buChar char="••"/>
          </a:pPr>
          <a:r>
            <a:rPr lang="en-US" sz="1500" kern="1200" dirty="0" smtClean="0"/>
            <a:t>Core</a:t>
          </a:r>
          <a:endParaRPr lang="en-US" sz="15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1">
          <a:noAutofit/>
        </a:bodyPr>
        <a:lstStyle/>
        <a:p>
          <a:pPr lvl="0" algn="l" defTabSz="844550">
            <a:lnSpc>
              <a:spcPct val="90000"/>
            </a:lnSpc>
            <a:spcBef>
              <a:spcPct val="0"/>
            </a:spcBef>
            <a:spcAft>
              <a:spcPct val="35000"/>
            </a:spcAft>
          </a:pPr>
          <a:r>
            <a:rPr lang="en-US" sz="1900" kern="1200" dirty="0" smtClean="0"/>
            <a:t>Fall 2012</a:t>
          </a:r>
          <a:endParaRPr lang="en-US" sz="1900" kern="1200" dirty="0"/>
        </a:p>
        <a:p>
          <a:pPr marL="114300" lvl="1" indent="-114300" algn="l" defTabSz="666750">
            <a:lnSpc>
              <a:spcPct val="90000"/>
            </a:lnSpc>
            <a:spcBef>
              <a:spcPct val="0"/>
            </a:spcBef>
            <a:spcAft>
              <a:spcPct val="15000"/>
            </a:spcAft>
            <a:buChar char="••"/>
          </a:pPr>
          <a:r>
            <a:rPr lang="en-US" sz="1500" kern="1200" dirty="0" smtClean="0"/>
            <a:t>First</a:t>
          </a:r>
          <a:r>
            <a:rPr lang="en-US" sz="1500" kern="1200" baseline="0" dirty="0" smtClean="0"/>
            <a:t> Publication</a:t>
          </a:r>
          <a:endParaRPr lang="en-US" sz="1500" kern="1200" dirty="0"/>
        </a:p>
        <a:p>
          <a:pPr marL="114300" lvl="1" indent="-114300" algn="l" defTabSz="666750">
            <a:lnSpc>
              <a:spcPct val="90000"/>
            </a:lnSpc>
            <a:spcBef>
              <a:spcPct val="0"/>
            </a:spcBef>
            <a:spcAft>
              <a:spcPct val="15000"/>
            </a:spcAft>
            <a:buChar char="••"/>
          </a:pPr>
          <a:r>
            <a:rPr lang="en-US" sz="1500" kern="1200" dirty="0" smtClean="0"/>
            <a:t>Started </a:t>
          </a:r>
          <a:r>
            <a:rPr lang="en-US" sz="1500" kern="1200" dirty="0" err="1" smtClean="0"/>
            <a:t>InfoVis</a:t>
          </a:r>
          <a:endParaRPr lang="en-US" sz="1500" kern="1200" dirty="0"/>
        </a:p>
        <a:p>
          <a:pPr marL="114300" lvl="1" indent="-114300" algn="l" defTabSz="666750">
            <a:lnSpc>
              <a:spcPct val="90000"/>
            </a:lnSpc>
            <a:spcBef>
              <a:spcPct val="0"/>
            </a:spcBef>
            <a:spcAft>
              <a:spcPct val="15000"/>
            </a:spcAft>
            <a:buChar char="••"/>
          </a:pPr>
          <a:r>
            <a:rPr lang="en-US" sz="1500" kern="1200" dirty="0" err="1" smtClean="0"/>
            <a:t>UserPortrait</a:t>
          </a:r>
          <a:endParaRPr lang="en-US" sz="15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lvl="0" algn="l" defTabSz="844550">
            <a:lnSpc>
              <a:spcPct val="90000"/>
            </a:lnSpc>
            <a:spcBef>
              <a:spcPct val="0"/>
            </a:spcBef>
            <a:spcAft>
              <a:spcPct val="35000"/>
            </a:spcAft>
          </a:pPr>
          <a:r>
            <a:rPr lang="en-US" sz="1900" kern="1200" dirty="0" smtClean="0"/>
            <a:t>Fall 2013</a:t>
          </a:r>
          <a:endParaRPr lang="en-US" sz="1900" kern="1200" dirty="0"/>
        </a:p>
        <a:p>
          <a:pPr marL="114300" lvl="1" indent="-114300" algn="l" defTabSz="666750">
            <a:lnSpc>
              <a:spcPct val="90000"/>
            </a:lnSpc>
            <a:spcBef>
              <a:spcPct val="0"/>
            </a:spcBef>
            <a:spcAft>
              <a:spcPct val="15000"/>
            </a:spcAft>
            <a:buChar char="••"/>
          </a:pPr>
          <a:r>
            <a:rPr lang="en-US" sz="1500" kern="1200" dirty="0" smtClean="0"/>
            <a:t>Started Scholar Plot</a:t>
          </a:r>
          <a:endParaRPr lang="en-US" sz="1500" kern="1200" dirty="0"/>
        </a:p>
        <a:p>
          <a:pPr marL="114300" lvl="1" indent="-114300" algn="l" defTabSz="666750">
            <a:lnSpc>
              <a:spcPct val="90000"/>
            </a:lnSpc>
            <a:spcBef>
              <a:spcPct val="0"/>
            </a:spcBef>
            <a:spcAft>
              <a:spcPct val="15000"/>
            </a:spcAft>
            <a:buChar char="••"/>
          </a:pPr>
          <a:r>
            <a:rPr lang="en-US" sz="1500" kern="1200" dirty="0" smtClean="0"/>
            <a:t>iPhone Scholar Plot</a:t>
          </a:r>
          <a:endParaRPr lang="en-US" sz="15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1">
          <a:noAutofit/>
        </a:bodyPr>
        <a:lstStyle/>
        <a:p>
          <a:pPr lvl="0" algn="l" defTabSz="844550">
            <a:lnSpc>
              <a:spcPct val="90000"/>
            </a:lnSpc>
            <a:spcBef>
              <a:spcPct val="0"/>
            </a:spcBef>
            <a:spcAft>
              <a:spcPct val="35000"/>
            </a:spcAft>
          </a:pPr>
          <a:r>
            <a:rPr lang="en-US" sz="1900" kern="1200" dirty="0" smtClean="0"/>
            <a:t>Fall 2014</a:t>
          </a:r>
          <a:endParaRPr lang="en-US" sz="1900" kern="1200" dirty="0"/>
        </a:p>
        <a:p>
          <a:pPr marL="114300" lvl="1" indent="-114300" algn="l" defTabSz="666750">
            <a:lnSpc>
              <a:spcPct val="90000"/>
            </a:lnSpc>
            <a:spcBef>
              <a:spcPct val="0"/>
            </a:spcBef>
            <a:spcAft>
              <a:spcPct val="15000"/>
            </a:spcAft>
            <a:buChar char="••"/>
          </a:pPr>
          <a:r>
            <a:rPr lang="en-US" sz="1500" kern="1200" dirty="0" smtClean="0"/>
            <a:t>ACM </a:t>
          </a:r>
          <a:r>
            <a:rPr lang="en-US" sz="1500" kern="1200" dirty="0" err="1" smtClean="0"/>
            <a:t>UbiComp</a:t>
          </a:r>
          <a:endParaRPr lang="en-US" sz="1500" kern="1200" dirty="0"/>
        </a:p>
        <a:p>
          <a:pPr marL="114300" lvl="1" indent="-114300" algn="l" defTabSz="666750">
            <a:lnSpc>
              <a:spcPct val="90000"/>
            </a:lnSpc>
            <a:spcBef>
              <a:spcPct val="0"/>
            </a:spcBef>
            <a:spcAft>
              <a:spcPct val="15000"/>
            </a:spcAft>
            <a:buChar char="••"/>
          </a:pPr>
          <a:r>
            <a:rPr lang="en-US" sz="1500" kern="1200" dirty="0" smtClean="0"/>
            <a:t>IEEE VIS</a:t>
          </a:r>
          <a:endParaRPr lang="en-US" sz="1500" kern="1200" dirty="0"/>
        </a:p>
        <a:p>
          <a:pPr marL="114300" lvl="1" indent="-114300" algn="l" defTabSz="666750">
            <a:lnSpc>
              <a:spcPct val="90000"/>
            </a:lnSpc>
            <a:spcBef>
              <a:spcPct val="0"/>
            </a:spcBef>
            <a:spcAft>
              <a:spcPct val="15000"/>
            </a:spcAft>
            <a:buChar char="••"/>
          </a:pPr>
          <a:r>
            <a:rPr lang="en-US" sz="1500" kern="1200" dirty="0" err="1" smtClean="0"/>
            <a:t>GRaSP</a:t>
          </a:r>
          <a:r>
            <a:rPr lang="en-US" sz="1500" kern="1200" dirty="0" smtClean="0"/>
            <a:t> Poster Presentation</a:t>
          </a:r>
          <a:endParaRPr lang="en-US" sz="15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lvl="0" algn="l" defTabSz="844550">
            <a:lnSpc>
              <a:spcPct val="90000"/>
            </a:lnSpc>
            <a:spcBef>
              <a:spcPct val="0"/>
            </a:spcBef>
            <a:spcAft>
              <a:spcPct val="35000"/>
            </a:spcAft>
          </a:pPr>
          <a:r>
            <a:rPr lang="en-US" sz="1900" kern="1200" dirty="0" smtClean="0"/>
            <a:t>Fall 2015</a:t>
          </a:r>
          <a:endParaRPr lang="en-US" sz="1900" kern="1200" dirty="0"/>
        </a:p>
        <a:p>
          <a:pPr marL="114300" lvl="1" indent="-114300" algn="l" defTabSz="666750">
            <a:lnSpc>
              <a:spcPct val="90000"/>
            </a:lnSpc>
            <a:spcBef>
              <a:spcPct val="0"/>
            </a:spcBef>
            <a:spcAft>
              <a:spcPct val="15000"/>
            </a:spcAft>
            <a:buChar char="••"/>
          </a:pPr>
          <a:r>
            <a:rPr lang="en-US" sz="1500" kern="1200" smtClean="0"/>
            <a:t>CHI Notes</a:t>
          </a:r>
          <a:endParaRPr lang="en-US" sz="1500" kern="1200" dirty="0"/>
        </a:p>
        <a:p>
          <a:pPr marL="114300" lvl="1" indent="-114300" algn="l" defTabSz="666750">
            <a:lnSpc>
              <a:spcPct val="90000"/>
            </a:lnSpc>
            <a:spcBef>
              <a:spcPct val="0"/>
            </a:spcBef>
            <a:spcAft>
              <a:spcPct val="15000"/>
            </a:spcAft>
            <a:buChar char="••"/>
          </a:pPr>
          <a:r>
            <a:rPr lang="en-US" sz="1500" kern="1200" dirty="0" smtClean="0"/>
            <a:t>Proposal</a:t>
          </a:r>
          <a:endParaRPr lang="en-US" sz="1500" kern="1200" dirty="0"/>
        </a:p>
        <a:p>
          <a:pPr marL="114300" lvl="1" indent="-114300" algn="l" defTabSz="666750">
            <a:lnSpc>
              <a:spcPct val="90000"/>
            </a:lnSpc>
            <a:spcBef>
              <a:spcPct val="0"/>
            </a:spcBef>
            <a:spcAft>
              <a:spcPct val="15000"/>
            </a:spcAft>
            <a:buChar char="••"/>
          </a:pPr>
          <a:r>
            <a:rPr lang="en-US" sz="1500" kern="1200" dirty="0" err="1" smtClean="0"/>
            <a:t>GRaSP</a:t>
          </a:r>
          <a:r>
            <a:rPr lang="en-US" sz="1500" kern="1200" dirty="0" smtClean="0"/>
            <a:t> Poster Presentation</a:t>
          </a:r>
          <a:endParaRPr lang="en-US" sz="15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1">
          <a:noAutofit/>
        </a:bodyPr>
        <a:lstStyle/>
        <a:p>
          <a:pPr lvl="0" algn="l" defTabSz="844550">
            <a:lnSpc>
              <a:spcPct val="90000"/>
            </a:lnSpc>
            <a:spcBef>
              <a:spcPct val="0"/>
            </a:spcBef>
            <a:spcAft>
              <a:spcPct val="35000"/>
            </a:spcAft>
          </a:pPr>
          <a:r>
            <a:rPr lang="en-US" sz="1900" kern="1200" dirty="0" smtClean="0"/>
            <a:t>Graduation</a:t>
          </a:r>
          <a:endParaRPr lang="en-US" sz="1900" kern="1200" dirty="0"/>
        </a:p>
        <a:p>
          <a:pPr marL="114300" lvl="1" indent="0" algn="l" defTabSz="666750">
            <a:lnSpc>
              <a:spcPct val="90000"/>
            </a:lnSpc>
            <a:spcBef>
              <a:spcPct val="0"/>
            </a:spcBef>
            <a:spcAft>
              <a:spcPct val="15000"/>
            </a:spcAft>
            <a:buChar char="••"/>
          </a:pPr>
          <a:endParaRPr lang="en-US" sz="1500" kern="1200" dirty="0" smtClean="0"/>
        </a:p>
        <a:p>
          <a:pPr marL="114300" lvl="1" indent="0" algn="l" defTabSz="666750">
            <a:lnSpc>
              <a:spcPct val="90000"/>
            </a:lnSpc>
            <a:spcBef>
              <a:spcPct val="0"/>
            </a:spcBef>
            <a:spcAft>
              <a:spcPct val="15000"/>
            </a:spcAft>
            <a:buChar char="••"/>
          </a:pPr>
          <a:endParaRPr lang="en-US" sz="15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2/10/16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a:t>
            </a:r>
            <a:r>
              <a:rPr lang="en-US" baseline="0" dirty="0" smtClean="0"/>
              <a:t> everyone, Thank you for coming today for my PhD proposal. My name is Kyeongan and I go by Karl. Today, I am going to present my research about ‘data visualization methods for scientific careers’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section, I </a:t>
            </a:r>
            <a:r>
              <a:rPr lang="en-US" baseline="0" dirty="0" smtClean="0"/>
              <a:t>would like to </a:t>
            </a:r>
            <a:r>
              <a:rPr lang="en-US" baseline="0" dirty="0" smtClean="0"/>
              <a:t>talk about the </a:t>
            </a:r>
            <a:r>
              <a:rPr lang="en-US" baseline="0" dirty="0" smtClean="0"/>
              <a:t>design and methodology of scholar </a:t>
            </a:r>
            <a:r>
              <a:rPr lang="en-US" baseline="0" dirty="0" smtClean="0"/>
              <a:t>plot.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236260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t>
            </a:r>
            <a:r>
              <a:rPr lang="en-US" sz="1200" kern="1200" dirty="0" smtClean="0">
                <a:solidFill>
                  <a:schemeClr val="tx1"/>
                </a:solidFill>
                <a:effectLst/>
                <a:latin typeface="+mn-lt"/>
                <a:ea typeface="+mn-ea"/>
                <a:cs typeface="+mn-cs"/>
              </a:rPr>
              <a:t>also depicts </a:t>
            </a:r>
            <a:r>
              <a:rPr lang="en-US" sz="1200" kern="1200" dirty="0" smtClean="0">
                <a:solidFill>
                  <a:schemeClr val="tx1"/>
                </a:solidFill>
                <a:effectLst/>
                <a:latin typeface="+mn-lt"/>
                <a:ea typeface="+mn-ea"/>
                <a:cs typeface="+mn-cs"/>
              </a:rPr>
              <a:t>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It </a:t>
            </a:r>
            <a:r>
              <a:rPr lang="en-US" sz="1200" kern="1200" baseline="0" dirty="0" smtClean="0">
                <a:solidFill>
                  <a:schemeClr val="tx1"/>
                </a:solidFill>
                <a:effectLst/>
                <a:latin typeface="+mn-lt"/>
                <a:ea typeface="+mn-ea"/>
                <a:cs typeface="+mn-cs"/>
              </a:rPr>
              <a:t>consists of </a:t>
            </a:r>
            <a:r>
              <a:rPr lang="en-US" sz="1200" kern="1200" baseline="0" dirty="0" smtClean="0">
                <a:solidFill>
                  <a:schemeClr val="tx1"/>
                </a:solidFill>
                <a:effectLst/>
                <a:latin typeface="+mn-lt"/>
                <a:ea typeface="+mn-ea"/>
                <a:cs typeface="+mn-cs"/>
              </a:rPr>
              <a:t>4 panels.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team science information. </a:t>
            </a:r>
            <a:r>
              <a:rPr lang="en-US" sz="1200" kern="1200" dirty="0" smtClean="0">
                <a:solidFill>
                  <a:schemeClr val="tx1"/>
                </a:solidFill>
                <a:effectLst/>
                <a:latin typeface="+mn-lt"/>
                <a:ea typeface="+mn-ea"/>
                <a:cs typeface="+mn-cs"/>
              </a:rPr>
              <a:t>Participants wanted to see 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 </a:t>
            </a:r>
            <a:r>
              <a:rPr lang="en-US" sz="1200" kern="1200" dirty="0" smtClean="0">
                <a:solidFill>
                  <a:schemeClr val="tx1"/>
                </a:solidFill>
                <a:effectLst/>
                <a:latin typeface="+mn-lt"/>
                <a:ea typeface="+mn-ea"/>
                <a:cs typeface="+mn-cs"/>
              </a:rPr>
              <a:t>Participants wanted to see explicitly in a side panel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 </a:t>
            </a:r>
            <a:r>
              <a:rPr lang="en-US" sz="1200" kern="1200" dirty="0" smtClean="0">
                <a:solidFill>
                  <a:schemeClr val="tx1"/>
                </a:solidFill>
                <a:effectLst/>
                <a:latin typeface="+mn-lt"/>
                <a:ea typeface="+mn-ea"/>
                <a:cs typeface="+mn-cs"/>
              </a:rPr>
              <a:t>Participants wanted to see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Top left is Co-Authors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This is very useful information it </a:t>
            </a:r>
            <a:r>
              <a:rPr lang="en-US" sz="1200" kern="1200" dirty="0" smtClean="0">
                <a:solidFill>
                  <a:schemeClr val="tx1"/>
                </a:solidFill>
                <a:effectLst/>
                <a:latin typeface="+mn-lt"/>
                <a:ea typeface="+mn-ea"/>
                <a:cs typeface="+mn-cs"/>
              </a:rPr>
              <a:t>summarizes the scholar’s top collaborators.</a:t>
            </a:r>
            <a:r>
              <a:rPr lang="en-US" sz="1200" kern="1200" baseline="0" dirty="0" smtClean="0">
                <a:solidFill>
                  <a:schemeClr val="tx1"/>
                </a:solidFill>
                <a:effectLst/>
                <a:latin typeface="+mn-lt"/>
                <a:ea typeface="+mn-ea"/>
                <a:cs typeface="+mn-cs"/>
              </a:rPr>
              <a:t> Just super quick you know.</a:t>
            </a:r>
            <a:endParaRPr lang="en-US" baseline="0" dirty="0" smtClean="0"/>
          </a:p>
          <a:p>
            <a:pPr marL="685800" lvl="1" indent="-228600">
              <a:buAutoNum type="arabicPeriod"/>
            </a:pPr>
            <a:r>
              <a:rPr lang="en-US" baseline="0" dirty="0" smtClean="0"/>
              <a:t>Have up to 30, but display top 10 you can see without scrolling.</a:t>
            </a:r>
          </a:p>
          <a:p>
            <a:pPr marL="228600" indent="-228600">
              <a:buAutoNum type="arabicPeriod"/>
            </a:pPr>
            <a:r>
              <a:rPr lang="en-US" baseline="0" dirty="0" smtClean="0"/>
              <a:t>Top right is Journals Ranked by Frequency</a:t>
            </a:r>
          </a:p>
          <a:p>
            <a:pPr marL="685800" lvl="1" indent="-228600">
              <a:buAutoNum type="arabicPeriod"/>
            </a:pPr>
            <a:endParaRPr lang="en-US" baseline="0" dirty="0" smtClean="0"/>
          </a:p>
          <a:p>
            <a:pPr marL="228600" indent="-228600">
              <a:buAutoNum type="arabicPeriod"/>
            </a:pPr>
            <a:r>
              <a:rPr lang="en-US" baseline="0" dirty="0" smtClean="0"/>
              <a:t>Bottle left is Top 5 Most Cited Papers</a:t>
            </a:r>
          </a:p>
          <a:p>
            <a:pPr marL="228600" indent="-228600">
              <a:buAutoNum type="arabicPeriod"/>
            </a:pPr>
            <a:r>
              <a:rPr lang="en-US" baseline="0" dirty="0" smtClean="0"/>
              <a:t>Bottle right is Top 5 Journal by Impact Factor</a:t>
            </a:r>
          </a:p>
          <a:p>
            <a:pPr marL="228600" indent="-228600">
              <a:buAutoNum type="arabicPeriod"/>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insights are not easily available from the CV or Google Scholar page4</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013313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 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a:t>
            </a:r>
            <a:r>
              <a:rPr lang="en-US" sz="1200" kern="1200" dirty="0" err="1" smtClean="0">
                <a:solidFill>
                  <a:schemeClr val="tx1"/>
                </a:solidFill>
                <a:effectLst/>
                <a:latin typeface="+mn-lt"/>
                <a:ea typeface="+mn-ea"/>
                <a:cs typeface="+mn-cs"/>
              </a:rPr>
              <a:t>publi</a:t>
            </a:r>
            <a:r>
              <a:rPr lang="en-US" sz="1200" kern="1200" dirty="0" smtClean="0">
                <a:solidFill>
                  <a:schemeClr val="tx1"/>
                </a:solidFill>
                <a:effectLst/>
                <a:latin typeface="+mn-lt"/>
                <a:ea typeface="+mn-ea"/>
                <a:cs typeface="+mn-cs"/>
              </a:rPr>
              <a:t>- 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 </a:t>
            </a:r>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visualization</a:t>
            </a:r>
            <a:r>
              <a:rPr lang="en-US" sz="1200" b="0" i="0" kern="1200" dirty="0" smtClean="0">
                <a:solidFill>
                  <a:schemeClr val="tx1"/>
                </a:solidFill>
                <a:effectLst/>
                <a:latin typeface="+mn-lt"/>
                <a:ea typeface="+mn-ea"/>
                <a:cs typeface="+mn-cs"/>
              </a:rPr>
              <a:t> is the graphical display of abstract information for two purposes: sense-making (also called </a:t>
            </a:r>
            <a:r>
              <a:rPr lang="en-US" sz="1200" b="1" i="0" kern="1200" dirty="0" smtClean="0">
                <a:solidFill>
                  <a:schemeClr val="tx1"/>
                </a:solidFill>
                <a:effectLst/>
                <a:latin typeface="+mn-lt"/>
                <a:ea typeface="+mn-ea"/>
                <a:cs typeface="+mn-cs"/>
              </a:rPr>
              <a:t>data</a:t>
            </a:r>
            <a:r>
              <a:rPr lang="en-US" sz="1200" b="0" i="0" kern="1200" dirty="0" smtClean="0">
                <a:solidFill>
                  <a:schemeClr val="tx1"/>
                </a:solidFill>
                <a:effectLst/>
                <a:latin typeface="+mn-lt"/>
                <a:ea typeface="+mn-ea"/>
                <a:cs typeface="+mn-cs"/>
              </a:rPr>
              <a:t> analysis) and communication.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visual face.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a:p>
        </p:txBody>
      </p:sp>
    </p:spTree>
    <p:extLst>
      <p:ext uri="{BB962C8B-B14F-4D97-AF65-F5344CB8AC3E}">
        <p14:creationId xmlns:p14="http://schemas.microsoft.com/office/powerpoint/2010/main" val="125201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32</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The basic idea behind SP is to facilitate instant deeper in- sights regarding different strengths of academic records, supporting the work of evaluation committees and the </a:t>
            </a:r>
            <a:r>
              <a:rPr lang="en-US" sz="1200" kern="1200" dirty="0" err="1" smtClean="0">
                <a:solidFill>
                  <a:schemeClr val="tx1"/>
                </a:solidFill>
                <a:effectLst/>
                <a:latin typeface="+mn-lt"/>
                <a:ea typeface="+mn-ea"/>
                <a:cs typeface="+mn-cs"/>
              </a:rPr>
              <a:t>curi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ous</a:t>
            </a:r>
            <a:r>
              <a:rPr lang="en-US" sz="1200" kern="1200" dirty="0" smtClean="0">
                <a:solidFill>
                  <a:schemeClr val="tx1"/>
                </a:solidFill>
                <a:effectLst/>
                <a:latin typeface="+mn-lt"/>
                <a:ea typeface="+mn-ea"/>
                <a:cs typeface="+mn-cs"/>
              </a:rPr>
              <a:t> academic in search of an advisor or department. One of SP’s strengths is that it draws data from open sources that are inclusive. This creates, however, a technical </a:t>
            </a:r>
            <a:r>
              <a:rPr lang="en-US" sz="1200" kern="1200" dirty="0" err="1" smtClean="0">
                <a:solidFill>
                  <a:schemeClr val="tx1"/>
                </a:solidFill>
                <a:effectLst/>
                <a:latin typeface="+mn-lt"/>
                <a:ea typeface="+mn-ea"/>
                <a:cs typeface="+mn-cs"/>
              </a:rPr>
              <a:t>prob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lem</a:t>
            </a:r>
            <a:r>
              <a:rPr lang="en-US" sz="1200" kern="1200" dirty="0" smtClean="0">
                <a:solidFill>
                  <a:schemeClr val="tx1"/>
                </a:solidFill>
                <a:effectLst/>
                <a:latin typeface="+mn-lt"/>
                <a:ea typeface="+mn-ea"/>
                <a:cs typeface="+mn-cs"/>
              </a:rPr>
              <a:t> because Google Scholar - a key open source used by SP - does not offer an application programming interface. For the base level of SP we solved this problem with a sim- </a:t>
            </a:r>
            <a:r>
              <a:rPr lang="en-US" sz="1200" kern="1200" dirty="0" err="1" smtClean="0">
                <a:solidFill>
                  <a:schemeClr val="tx1"/>
                </a:solidFill>
                <a:effectLst/>
                <a:latin typeface="+mn-lt"/>
                <a:ea typeface="+mn-ea"/>
                <a:cs typeface="+mn-cs"/>
              </a:rPr>
              <a:t>ple</a:t>
            </a:r>
            <a:r>
              <a:rPr lang="en-US" sz="1200" kern="1200" dirty="0" smtClean="0">
                <a:solidFill>
                  <a:schemeClr val="tx1"/>
                </a:solidFill>
                <a:effectLst/>
                <a:latin typeface="+mn-lt"/>
                <a:ea typeface="+mn-ea"/>
                <a:cs typeface="+mn-cs"/>
              </a:rPr>
              <a:t> wiki function: if the individual sought by the user is not recognized by SP, then SP asks the user to copy and paste the targeted individual’s Google Scholar ID; SP remembers it thereafter. For the department and college levels, a wiki function is in the works.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39</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a:p>
        </p:txBody>
      </p:sp>
    </p:spTree>
    <p:extLst>
      <p:ext uri="{BB962C8B-B14F-4D97-AF65-F5344CB8AC3E}">
        <p14:creationId xmlns:p14="http://schemas.microsoft.com/office/powerpoint/2010/main" val="31771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a:t>
            </a:r>
            <a:r>
              <a:rPr lang="en-US" baseline="0" dirty="0" smtClean="0"/>
              <a:t>Designers through the use of </a:t>
            </a:r>
            <a:r>
              <a:rPr lang="en-US" baseline="0" dirty="0" err="1" smtClean="0"/>
              <a:t>illiust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38808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1500582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is relatively difficult and time consuming to thoroughly analyze academic CVs. Hence, graduate students in search of a Ph.D. advisor, aspiring faculty in search of a </a:t>
            </a:r>
            <a:r>
              <a:rPr lang="en-US" sz="1200" kern="1200" smtClean="0">
                <a:solidFill>
                  <a:schemeClr val="tx1"/>
                </a:solidFill>
                <a:effectLst/>
                <a:latin typeface="+mn-lt"/>
                <a:ea typeface="+mn-ea"/>
                <a:cs typeface="+mn-cs"/>
              </a:rPr>
              <a:t>fitting department</a:t>
            </a:r>
            <a:r>
              <a:rPr lang="en-US" sz="1200" kern="1200" dirty="0" smtClean="0">
                <a:solidFill>
                  <a:schemeClr val="tx1"/>
                </a:solidFill>
                <a:effectLst/>
                <a:latin typeface="+mn-lt"/>
                <a:ea typeface="+mn-ea"/>
                <a:cs typeface="+mn-cs"/>
              </a:rPr>
              <a:t>, and reviewers in a funding agency assessing </a:t>
            </a:r>
            <a:endParaRPr lang="en-US" dirty="0" smtClean="0"/>
          </a:p>
          <a:p>
            <a:r>
              <a:rPr lang="en-US" sz="1200" kern="1200" dirty="0" smtClean="0">
                <a:solidFill>
                  <a:schemeClr val="tx1"/>
                </a:solidFill>
                <a:effectLst/>
                <a:latin typeface="+mn-lt"/>
                <a:ea typeface="+mn-ea"/>
                <a:cs typeface="+mn-cs"/>
              </a:rPr>
              <a:t>a proposer’s record can use help through an appropriate interface. Such help has been rendered in small doses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last few years with the advent of several publicly avail- able tools. In a practical sense, the end effect of such help, would be no different than the benefit the movie-goer and restaurant-goer have already been receiving.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53097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455556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updated it based</a:t>
            </a:r>
            <a:r>
              <a:rPr lang="en-US" baseline="0" dirty="0" smtClean="0"/>
              <a:t> on what we wrote.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272664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2/10/16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2/10/16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csullender.com/schola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scholarplot.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s.stanford.edu/degrees/phd/cs300/jeffrey-heer.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150" dirty="0" smtClean="0">
                <a:latin typeface="Adobe Heiti Std R" charset="-122"/>
                <a:ea typeface="Adobe Heiti Std R" charset="-122"/>
                <a:cs typeface="Adobe Heiti Std R" charset="-122"/>
              </a:rPr>
              <a:t>Data Visualization Methods</a:t>
            </a:r>
            <a:br>
              <a:rPr lang="en-US" sz="5400" spc="-150" dirty="0" smtClean="0">
                <a:latin typeface="Adobe Heiti Std R" charset="-122"/>
                <a:ea typeface="Adobe Heiti Std R" charset="-122"/>
                <a:cs typeface="Adobe Heiti Std R" charset="-122"/>
              </a:rPr>
            </a:br>
            <a:r>
              <a:rPr lang="en-US" sz="5400" spc="-150" dirty="0" smtClean="0">
                <a:latin typeface="Adobe Heiti Std R" charset="-122"/>
                <a:ea typeface="Adobe Heiti Std R" charset="-122"/>
                <a:cs typeface="Adobe Heiti Std R" charset="-122"/>
              </a:rPr>
              <a:t>for Scientific Careers</a:t>
            </a:r>
            <a:endParaRPr lang="en-US" sz="5400" spc="-15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a:t>
            </a:r>
            <a:r>
              <a:rPr lang="en-US" dirty="0" err="1" smtClean="0"/>
              <a:t>Ioannis</a:t>
            </a:r>
            <a:r>
              <a:rPr lang="en-US" dirty="0" smtClean="0"/>
              <a:t> </a:t>
            </a:r>
            <a:r>
              <a:rPr lang="en-US" dirty="0" err="1" smtClean="0"/>
              <a:t>Pavlidis</a:t>
            </a:r>
            <a:endParaRPr lang="en-US" dirty="0"/>
          </a:p>
          <a:p>
            <a:pPr algn="ctr"/>
            <a:r>
              <a:rPr lang="en-US" dirty="0" smtClean="0"/>
              <a:t>Feb 2016</a:t>
            </a:r>
            <a:endParaRPr lang="ko-KR" altLang="en-US" dirty="0" smtClean="0"/>
          </a:p>
        </p:txBody>
      </p:sp>
    </p:spTree>
    <p:extLst>
      <p:ext uri="{BB962C8B-B14F-4D97-AF65-F5344CB8AC3E}">
        <p14:creationId xmlns:p14="http://schemas.microsoft.com/office/powerpoint/2010/main" val="16658065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Difficulty and time consuming to analyze academic CVs.</a:t>
            </a:r>
          </a:p>
          <a:p>
            <a:endParaRPr lang="en-US" dirty="0" smtClean="0"/>
          </a:p>
        </p:txBody>
      </p:sp>
    </p:spTree>
    <p:extLst>
      <p:ext uri="{BB962C8B-B14F-4D97-AF65-F5344CB8AC3E}">
        <p14:creationId xmlns:p14="http://schemas.microsoft.com/office/powerpoint/2010/main" val="5225440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and )Purpose</a:t>
            </a:r>
            <a:endParaRPr lang="en-US" dirty="0"/>
          </a:p>
        </p:txBody>
      </p:sp>
      <p:sp>
        <p:nvSpPr>
          <p:cNvPr id="3" name="Content Placeholder 2"/>
          <p:cNvSpPr>
            <a:spLocks noGrp="1"/>
          </p:cNvSpPr>
          <p:nvPr>
            <p:ph idx="1"/>
          </p:nvPr>
        </p:nvSpPr>
        <p:spPr/>
        <p:txBody>
          <a:bodyPr/>
          <a:lstStyle/>
          <a:p>
            <a:r>
              <a:rPr lang="en-US" dirty="0"/>
              <a:t>The best data visualizations are ones that </a:t>
            </a:r>
            <a:r>
              <a:rPr lang="en-US" i="1" dirty="0"/>
              <a:t>expose something new</a:t>
            </a:r>
            <a:r>
              <a:rPr lang="en-US" dirty="0"/>
              <a:t> about the underlying patterns and relationships contained within the data</a:t>
            </a:r>
            <a:r>
              <a:rPr lang="en-US" dirty="0" smtClean="0"/>
              <a:t>.</a:t>
            </a:r>
          </a:p>
          <a:p>
            <a:r>
              <a:rPr lang="en-US" dirty="0" smtClean="0"/>
              <a:t>Something new: Scholar Plot / Scholar Compare / Group Plot</a:t>
            </a:r>
            <a:endParaRPr lang="en-US" dirty="0"/>
          </a:p>
        </p:txBody>
      </p:sp>
    </p:spTree>
    <p:extLst>
      <p:ext uri="{BB962C8B-B14F-4D97-AF65-F5344CB8AC3E}">
        <p14:creationId xmlns:p14="http://schemas.microsoft.com/office/powerpoint/2010/main" val="6655292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Research</a:t>
            </a:r>
            <a:endParaRPr lang="en-US" dirty="0"/>
          </a:p>
        </p:txBody>
      </p:sp>
      <p:sp>
        <p:nvSpPr>
          <p:cNvPr id="3" name="Content Placeholder 2"/>
          <p:cNvSpPr>
            <a:spLocks noGrp="1"/>
          </p:cNvSpPr>
          <p:nvPr>
            <p:ph idx="1"/>
          </p:nvPr>
        </p:nvSpPr>
        <p:spPr/>
        <p:txBody>
          <a:bodyPr/>
          <a:lstStyle/>
          <a:p>
            <a:r>
              <a:rPr lang="en-US" dirty="0" smtClean="0"/>
              <a:t>How does it work usually?</a:t>
            </a:r>
          </a:p>
          <a:p>
            <a:r>
              <a:rPr lang="en-US" dirty="0"/>
              <a:t>Understanding data sources can </a:t>
            </a:r>
            <a:r>
              <a:rPr lang="en-US" dirty="0" smtClean="0"/>
              <a:t>help.</a:t>
            </a:r>
          </a:p>
          <a:p>
            <a:r>
              <a:rPr lang="en-US" dirty="0" smtClean="0"/>
              <a:t>Where data come from</a:t>
            </a:r>
          </a:p>
          <a:p>
            <a:endParaRPr lang="en-US" dirty="0"/>
          </a:p>
          <a:p>
            <a:r>
              <a:rPr lang="en-US" dirty="0" smtClean="0"/>
              <a:t>Put successful story</a:t>
            </a:r>
          </a:p>
          <a:p>
            <a:pPr lvl="1"/>
            <a:r>
              <a:rPr lang="en-US" dirty="0" smtClean="0"/>
              <a:t>74</a:t>
            </a:r>
            <a:r>
              <a:rPr lang="en-US" dirty="0"/>
              <a:t>% improved accuracy and performance </a:t>
            </a:r>
          </a:p>
          <a:p>
            <a:endParaRPr lang="en-US" dirty="0"/>
          </a:p>
        </p:txBody>
      </p:sp>
    </p:spTree>
    <p:extLst>
      <p:ext uri="{BB962C8B-B14F-4D97-AF65-F5344CB8AC3E}">
        <p14:creationId xmlns:p14="http://schemas.microsoft.com/office/powerpoint/2010/main" val="12464292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format and Data retrieval</a:t>
            </a:r>
            <a:endParaRPr lang="en-US" dirty="0"/>
          </a:p>
        </p:txBody>
      </p:sp>
      <p:sp>
        <p:nvSpPr>
          <p:cNvPr id="3" name="Content Placeholder 2"/>
          <p:cNvSpPr>
            <a:spLocks noGrp="1"/>
          </p:cNvSpPr>
          <p:nvPr>
            <p:ph idx="1"/>
          </p:nvPr>
        </p:nvSpPr>
        <p:spPr/>
        <p:txBody>
          <a:bodyPr/>
          <a:lstStyle/>
          <a:p>
            <a:r>
              <a:rPr lang="en-US" dirty="0" smtClean="0"/>
              <a:t>JSON </a:t>
            </a:r>
            <a:r>
              <a:rPr lang="en-US" dirty="0"/>
              <a:t>format and how to </a:t>
            </a:r>
            <a:r>
              <a:rPr lang="en-US" dirty="0" smtClean="0"/>
              <a:t>draw it </a:t>
            </a:r>
            <a:r>
              <a:rPr lang="en-US" dirty="0"/>
              <a:t>in </a:t>
            </a:r>
            <a:r>
              <a:rPr lang="en-US" dirty="0" smtClean="0"/>
              <a:t>d3</a:t>
            </a:r>
          </a:p>
          <a:p>
            <a:r>
              <a:rPr lang="en-US" dirty="0"/>
              <a:t>Scholar Python</a:t>
            </a:r>
          </a:p>
          <a:p>
            <a:r>
              <a:rPr lang="en-US" dirty="0" err="1" smtClean="0"/>
              <a:t>HtmlSQL</a:t>
            </a:r>
            <a:r>
              <a:rPr lang="en-US" dirty="0" smtClean="0"/>
              <a:t> </a:t>
            </a:r>
            <a:r>
              <a:rPr lang="en-US" dirty="0"/>
              <a:t>in </a:t>
            </a:r>
            <a:r>
              <a:rPr lang="en-US" dirty="0" smtClean="0"/>
              <a:t>PHP</a:t>
            </a:r>
            <a:endParaRPr lang="en-US" dirty="0"/>
          </a:p>
          <a:p>
            <a:r>
              <a:rPr lang="en-US" dirty="0"/>
              <a:t>Computational representation </a:t>
            </a:r>
            <a:r>
              <a:rPr lang="en-US" dirty="0" smtClean="0"/>
              <a:t>– how good/ why it is good</a:t>
            </a:r>
            <a:endParaRPr lang="en-US" dirty="0"/>
          </a:p>
        </p:txBody>
      </p:sp>
    </p:spTree>
    <p:extLst>
      <p:ext uri="{BB962C8B-B14F-4D97-AF65-F5344CB8AC3E}">
        <p14:creationId xmlns:p14="http://schemas.microsoft.com/office/powerpoint/2010/main" val="726215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significance</a:t>
            </a:r>
            <a:endParaRPr lang="en-US" dirty="0"/>
          </a:p>
        </p:txBody>
      </p:sp>
      <p:sp>
        <p:nvSpPr>
          <p:cNvPr id="3" name="Content Placeholder 2"/>
          <p:cNvSpPr>
            <a:spLocks noGrp="1"/>
          </p:cNvSpPr>
          <p:nvPr>
            <p:ph idx="1"/>
          </p:nvPr>
        </p:nvSpPr>
        <p:spPr/>
        <p:txBody>
          <a:bodyPr/>
          <a:lstStyle/>
          <a:p>
            <a:r>
              <a:rPr lang="en-US" dirty="0" smtClean="0"/>
              <a:t>Potential Significance</a:t>
            </a:r>
            <a:endParaRPr lang="en-US" dirty="0"/>
          </a:p>
        </p:txBody>
      </p:sp>
    </p:spTree>
    <p:extLst>
      <p:ext uri="{BB962C8B-B14F-4D97-AF65-F5344CB8AC3E}">
        <p14:creationId xmlns:p14="http://schemas.microsoft.com/office/powerpoint/2010/main" val="19000197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research</a:t>
            </a:r>
            <a:endParaRPr lang="en-US" dirty="0"/>
          </a:p>
        </p:txBody>
      </p:sp>
      <p:sp>
        <p:nvSpPr>
          <p:cNvPr id="3" name="Content Placeholder 2"/>
          <p:cNvSpPr>
            <a:spLocks noGrp="1"/>
          </p:cNvSpPr>
          <p:nvPr>
            <p:ph idx="1"/>
          </p:nvPr>
        </p:nvSpPr>
        <p:spPr/>
        <p:txBody>
          <a:bodyPr>
            <a:normAutofit/>
          </a:bodyPr>
          <a:lstStyle/>
          <a:p>
            <a:r>
              <a:rPr lang="en-US" dirty="0" smtClean="0"/>
              <a:t>Scholar </a:t>
            </a:r>
            <a:r>
              <a:rPr lang="en-US" dirty="0" err="1" smtClean="0"/>
              <a:t>Plot</a:t>
            </a:r>
            <a:r>
              <a:rPr lang="en-US" baseline="30000" dirty="0" err="1" smtClean="0"/>
              <a:t>R</a:t>
            </a:r>
            <a:r>
              <a:rPr lang="en-US" baseline="30000" dirty="0" smtClean="0"/>
              <a:t> </a:t>
            </a:r>
            <a:r>
              <a:rPr lang="en-US" dirty="0"/>
              <a:t>(</a:t>
            </a:r>
            <a:r>
              <a:rPr lang="en-US" dirty="0">
                <a:hlinkClick r:id="rId3"/>
              </a:rPr>
              <a:t>http://csullender.com/scholar</a:t>
            </a:r>
            <a:r>
              <a:rPr lang="en-US" dirty="0" smtClean="0">
                <a:hlinkClick r:id="rId3"/>
              </a:rPr>
              <a:t>/)</a:t>
            </a:r>
            <a:endParaRPr lang="en-US" dirty="0" smtClean="0"/>
          </a:p>
          <a:p>
            <a:r>
              <a:rPr lang="en-US" dirty="0" err="1" smtClean="0"/>
              <a:t>ScholarPlot</a:t>
            </a:r>
            <a:r>
              <a:rPr lang="en-US" dirty="0" smtClean="0"/>
              <a:t> python</a:t>
            </a:r>
          </a:p>
          <a:p>
            <a:r>
              <a:rPr lang="en-US" dirty="0" smtClean="0"/>
              <a:t>Compare other</a:t>
            </a:r>
            <a:r>
              <a:rPr lang="en-US" dirty="0"/>
              <a:t> </a:t>
            </a:r>
            <a:r>
              <a:rPr lang="en-US" dirty="0" smtClean="0"/>
              <a:t>research weakness</a:t>
            </a:r>
          </a:p>
          <a:p>
            <a:pPr marL="0" indent="0">
              <a:buNone/>
            </a:pPr>
            <a:endParaRPr lang="en-US" dirty="0" smtClean="0"/>
          </a:p>
        </p:txBody>
      </p:sp>
    </p:spTree>
    <p:extLst>
      <p:ext uri="{BB962C8B-B14F-4D97-AF65-F5344CB8AC3E}">
        <p14:creationId xmlns:p14="http://schemas.microsoft.com/office/powerpoint/2010/main" val="2764065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1442805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994"/>
          <a:stretch/>
        </p:blipFill>
        <p:spPr>
          <a:xfrm>
            <a:off x="3171092" y="2239184"/>
            <a:ext cx="8811800" cy="4100655"/>
          </a:xfrm>
          <a:prstGeom prst="rect">
            <a:avLst/>
          </a:prstGeom>
        </p:spPr>
      </p:pic>
      <p:sp>
        <p:nvSpPr>
          <p:cNvPr id="8" name="TextBox 7"/>
          <p:cNvSpPr txBox="1"/>
          <p:nvPr/>
        </p:nvSpPr>
        <p:spPr>
          <a:xfrm>
            <a:off x="31710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2598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74914" b="40439"/>
            <a:stretch/>
          </p:blipFill>
          <p:spPr>
            <a:xfrm>
              <a:off x="835582" y="2253155"/>
              <a:ext cx="2567040" cy="2099037"/>
            </a:xfrm>
            <a:prstGeom prst="rect">
              <a:avLst/>
            </a:prstGeom>
          </p:spPr>
        </p:pic>
      </p:grpSp>
      <p:grpSp>
        <p:nvGrpSpPr>
          <p:cNvPr id="12" name="Group 11"/>
          <p:cNvGrpSpPr/>
          <p:nvPr/>
        </p:nvGrpSpPr>
        <p:grpSpPr>
          <a:xfrm>
            <a:off x="22598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59552" r="74599"/>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62363" y="3180702"/>
            <a:ext cx="3501984" cy="1458262"/>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6726"/>
            <a:ext cx="12192000" cy="3726213"/>
          </a:xfrm>
          <a:prstGeom prst="rect">
            <a:avLst/>
          </a:prstGeom>
        </p:spPr>
      </p:pic>
    </p:spTree>
    <p:extLst>
      <p:ext uri="{BB962C8B-B14F-4D97-AF65-F5344CB8AC3E}">
        <p14:creationId xmlns:p14="http://schemas.microsoft.com/office/powerpoint/2010/main" val="1614182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3200" dirty="0" smtClean="0"/>
              <a:t>“</a:t>
            </a:r>
            <a:r>
              <a:rPr lang="en-US" sz="3200" b="1" dirty="0"/>
              <a:t>Data visualization</a:t>
            </a:r>
            <a:r>
              <a:rPr lang="en-US" sz="3200" dirty="0"/>
              <a:t> is the graphical display of abstract information for two purposes: </a:t>
            </a:r>
            <a:r>
              <a:rPr lang="en-US" sz="3200" dirty="0" smtClean="0"/>
              <a:t>data</a:t>
            </a:r>
            <a:r>
              <a:rPr lang="en-US" sz="3200" dirty="0"/>
              <a:t> </a:t>
            </a:r>
            <a:r>
              <a:rPr lang="en-US" sz="3200" dirty="0" smtClean="0"/>
              <a:t>analysis </a:t>
            </a:r>
            <a:r>
              <a:rPr lang="en-US" sz="3200" dirty="0"/>
              <a:t>and communication. "</a:t>
            </a:r>
            <a:endParaRPr lang="en-US" sz="3200" dirty="0" smtClean="0"/>
          </a:p>
        </p:txBody>
      </p:sp>
      <p:sp>
        <p:nvSpPr>
          <p:cNvPr id="4" name="TextBox 3"/>
          <p:cNvSpPr txBox="1"/>
          <p:nvPr/>
        </p:nvSpPr>
        <p:spPr>
          <a:xfrm>
            <a:off x="0" y="6581001"/>
            <a:ext cx="9774151" cy="276999"/>
          </a:xfrm>
          <a:prstGeom prst="rect">
            <a:avLst/>
          </a:prstGeom>
          <a:noFill/>
        </p:spPr>
        <p:txBody>
          <a:bodyPr wrap="none" rtlCol="0">
            <a:spAutoFit/>
          </a:bodyPr>
          <a:lstStyle/>
          <a:p>
            <a:r>
              <a:rPr lang="en-US" sz="1200" dirty="0"/>
              <a:t>https://</a:t>
            </a:r>
            <a:r>
              <a:rPr lang="en-US" sz="1200" dirty="0" err="1"/>
              <a:t>www.interaction-design.org</a:t>
            </a:r>
            <a:r>
              <a:rPr lang="en-US" sz="1200" dirty="0"/>
              <a:t>/literature/book/the-encyclopedia-of-human-computer-interaction-2nd-ed/data-visualization-for-human-perception</a:t>
            </a:r>
          </a:p>
        </p:txBody>
      </p:sp>
      <p:sp>
        <p:nvSpPr>
          <p:cNvPr id="6" name="TextBox 5"/>
          <p:cNvSpPr txBox="1"/>
          <p:nvPr/>
        </p:nvSpPr>
        <p:spPr>
          <a:xfrm>
            <a:off x="9586970" y="3425820"/>
            <a:ext cx="1766830" cy="400110"/>
          </a:xfrm>
          <a:prstGeom prst="rect">
            <a:avLst/>
          </a:prstGeom>
          <a:noFill/>
        </p:spPr>
        <p:txBody>
          <a:bodyPr wrap="none" rtlCol="0">
            <a:spAutoFit/>
          </a:bodyPr>
          <a:lstStyle/>
          <a:p>
            <a:r>
              <a:rPr lang="en-US" sz="2000" smtClean="0"/>
              <a:t>- </a:t>
            </a:r>
            <a:r>
              <a:rPr lang="en-US" sz="2000" b="1"/>
              <a:t>Stephen Few</a:t>
            </a:r>
            <a:endParaRPr lang="en-US" sz="2000"/>
          </a:p>
        </p:txBody>
      </p:sp>
    </p:spTree>
    <p:extLst>
      <p:ext uri="{BB962C8B-B14F-4D97-AF65-F5344CB8AC3E}">
        <p14:creationId xmlns:p14="http://schemas.microsoft.com/office/powerpoint/2010/main" val="2692827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 y="4211214"/>
            <a:ext cx="5475391" cy="2492323"/>
          </a:xfrm>
          <a:prstGeom prst="rect">
            <a:avLst/>
          </a:prstGeom>
        </p:spPr>
      </p:pic>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group feedbacks</a:t>
            </a:r>
            <a:endParaRPr lang="en-US" dirty="0"/>
          </a:p>
        </p:txBody>
      </p:sp>
      <p:sp>
        <p:nvSpPr>
          <p:cNvPr id="3" name="Content Placeholder 2"/>
          <p:cNvSpPr>
            <a:spLocks noGrp="1"/>
          </p:cNvSpPr>
          <p:nvPr>
            <p:ph idx="1"/>
          </p:nvPr>
        </p:nvSpPr>
        <p:spPr/>
        <p:txBody>
          <a:bodyPr/>
          <a:lstStyle/>
          <a:p>
            <a:r>
              <a:rPr lang="en-US" dirty="0" smtClean="0"/>
              <a:t>Feedbacks from social scientists at Northwestern University.</a:t>
            </a:r>
          </a:p>
          <a:p>
            <a:r>
              <a:rPr lang="en-US" dirty="0" smtClean="0"/>
              <a:t>Added four different panel section</a:t>
            </a:r>
          </a:p>
          <a:p>
            <a:pPr lvl="1"/>
            <a:r>
              <a:rPr lang="en-US" dirty="0" smtClean="0"/>
              <a:t>Co-Authors</a:t>
            </a:r>
          </a:p>
          <a:p>
            <a:pPr lvl="1"/>
            <a:r>
              <a:rPr lang="en-US" dirty="0"/>
              <a:t>Journals Ranked by </a:t>
            </a:r>
            <a:r>
              <a:rPr lang="en-US" dirty="0" smtClean="0"/>
              <a:t>Frequency</a:t>
            </a:r>
          </a:p>
          <a:p>
            <a:pPr lvl="1"/>
            <a:r>
              <a:rPr lang="en-US" dirty="0"/>
              <a:t>Top 5 Most Cited </a:t>
            </a:r>
            <a:r>
              <a:rPr lang="en-US" dirty="0" smtClean="0"/>
              <a:t>Papers</a:t>
            </a:r>
          </a:p>
          <a:p>
            <a:pPr lvl="1"/>
            <a:r>
              <a:rPr lang="en-US" dirty="0"/>
              <a:t>Top 5 Journals by Impact Factor</a:t>
            </a: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0459913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10" name="Content Placeholder 2"/>
          <p:cNvSpPr txBox="1">
            <a:spLocks/>
          </p:cNvSpPr>
          <p:nvPr/>
        </p:nvSpPr>
        <p:spPr>
          <a:xfrm>
            <a:off x="1120000" y="1825625"/>
            <a:ext cx="10233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Four ancillary panels</a:t>
            </a:r>
            <a:endParaRPr lang="en-US" dirty="0" smtClean="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0775" y="2439282"/>
            <a:ext cx="10233025" cy="3124024"/>
          </a:xfrm>
        </p:spPr>
      </p:pic>
    </p:spTree>
    <p:extLst>
      <p:ext uri="{BB962C8B-B14F-4D97-AF65-F5344CB8AC3E}">
        <p14:creationId xmlns:p14="http://schemas.microsoft.com/office/powerpoint/2010/main" val="2070338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Vertical Distribution</a:t>
            </a:r>
          </a:p>
          <a:p>
            <a:pPr lvl="1"/>
            <a:r>
              <a:rPr lang="en-US" dirty="0" smtClean="0"/>
              <a:t>A: Some Conference and Journal Papers</a:t>
            </a:r>
          </a:p>
          <a:p>
            <a:pPr lvl="1"/>
            <a:r>
              <a:rPr lang="en-US" dirty="0" smtClean="0"/>
              <a:t>B: Focused on Conference Papers</a:t>
            </a:r>
          </a:p>
          <a:p>
            <a:pPr lvl="1"/>
            <a:r>
              <a:rPr lang="en-US" dirty="0" smtClean="0"/>
              <a:t>C: Journals 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71"/>
          <a:stretch/>
        </p:blipFill>
        <p:spPr>
          <a:xfrm>
            <a:off x="979321" y="3284838"/>
            <a:ext cx="4999446" cy="30671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706"/>
          <a:stretch/>
        </p:blipFill>
        <p:spPr>
          <a:xfrm>
            <a:off x="6189787" y="3284838"/>
            <a:ext cx="5015928" cy="3067194"/>
          </a:xfrm>
          <a:prstGeom prst="rect">
            <a:avLst/>
          </a:prstGeom>
        </p:spPr>
      </p:pic>
      <p:sp>
        <p:nvSpPr>
          <p:cNvPr id="4" name="TextBox 3"/>
          <p:cNvSpPr txBox="1"/>
          <p:nvPr/>
        </p:nvSpPr>
        <p:spPr>
          <a:xfrm>
            <a:off x="2604445" y="2875928"/>
            <a:ext cx="1749197" cy="400110"/>
          </a:xfrm>
          <a:prstGeom prst="rect">
            <a:avLst/>
          </a:prstGeom>
          <a:noFill/>
        </p:spPr>
        <p:txBody>
          <a:bodyPr wrap="none" rtlCol="0">
            <a:spAutoFit/>
          </a:bodyPr>
          <a:lstStyle/>
          <a:p>
            <a:pPr algn="ctr"/>
            <a:r>
              <a:rPr lang="en-US" sz="2000" dirty="0" smtClean="0"/>
              <a:t>Log</a:t>
            </a:r>
            <a:r>
              <a:rPr lang="en-US" sz="2000" baseline="-25000" dirty="0" smtClean="0"/>
              <a:t>10</a:t>
            </a:r>
            <a:r>
              <a:rPr lang="en-US" sz="2000" dirty="0" smtClean="0"/>
              <a:t> (Default)</a:t>
            </a:r>
            <a:endParaRPr lang="en-US" sz="2000" dirty="0"/>
          </a:p>
        </p:txBody>
      </p:sp>
      <p:sp>
        <p:nvSpPr>
          <p:cNvPr id="7" name="TextBox 6"/>
          <p:cNvSpPr txBox="1"/>
          <p:nvPr/>
        </p:nvSpPr>
        <p:spPr>
          <a:xfrm>
            <a:off x="8171004" y="2875927"/>
            <a:ext cx="1053494" cy="400110"/>
          </a:xfrm>
          <a:prstGeom prst="rect">
            <a:avLst/>
          </a:prstGeom>
          <a:noFill/>
        </p:spPr>
        <p:txBody>
          <a:bodyPr wrap="none" rtlCol="0">
            <a:spAutoFit/>
          </a:bodyPr>
          <a:lstStyle/>
          <a:p>
            <a:pPr algn="ctr"/>
            <a:r>
              <a:rPr lang="en-US" sz="2000" dirty="0" smtClean="0"/>
              <a:t>Decimal</a:t>
            </a:r>
            <a:endParaRPr lang="en-US" sz="2000" dirty="0"/>
          </a:p>
        </p:txBody>
      </p:sp>
    </p:spTree>
    <p:extLst>
      <p:ext uri="{BB962C8B-B14F-4D97-AF65-F5344CB8AC3E}">
        <p14:creationId xmlns:p14="http://schemas.microsoft.com/office/powerpoint/2010/main" val="13075001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sz="2400" dirty="0" smtClean="0"/>
              <a:t>Publication  symbols</a:t>
            </a:r>
          </a:p>
          <a:p>
            <a:pPr lvl="1"/>
            <a:r>
              <a:rPr lang="en-US" dirty="0" smtClean="0"/>
              <a:t>Journal</a:t>
            </a:r>
          </a:p>
          <a:p>
            <a:pPr lvl="1"/>
            <a:r>
              <a:rPr lang="en-US" dirty="0" smtClean="0"/>
              <a:t>Conference / Book</a:t>
            </a:r>
          </a:p>
          <a:p>
            <a:pPr lvl="1"/>
            <a:r>
              <a:rPr lang="en-US" dirty="0" smtClean="0"/>
              <a:t>Patent</a:t>
            </a:r>
          </a:p>
          <a:p>
            <a:pPr lvl="1"/>
            <a:endParaRPr lang="en-US" dirty="0" smtClean="0"/>
          </a:p>
          <a:p>
            <a:r>
              <a:rPr lang="en-US" sz="2400" dirty="0" smtClean="0"/>
              <a:t>Journal sizes</a:t>
            </a:r>
          </a:p>
          <a:p>
            <a:pPr lvl="1"/>
            <a:r>
              <a:rPr lang="en-US" dirty="0" smtClean="0"/>
              <a:t>I</a:t>
            </a:r>
            <a:r>
              <a:rPr lang="en-US" dirty="0" smtClean="0">
                <a:solidFill>
                  <a:schemeClr val="tx1"/>
                </a:solidFill>
              </a:rPr>
              <a:t>F bracket ( IF &lt; 2) - #1</a:t>
            </a:r>
          </a:p>
          <a:p>
            <a:pPr lvl="1"/>
            <a:r>
              <a:rPr lang="en-US" dirty="0" smtClean="0">
                <a:solidFill>
                  <a:schemeClr val="tx1"/>
                </a:solidFill>
              </a:rPr>
              <a:t>IF </a:t>
            </a:r>
            <a:r>
              <a:rPr lang="en-US" dirty="0">
                <a:solidFill>
                  <a:schemeClr val="tx1"/>
                </a:solidFill>
              </a:rPr>
              <a:t>bracket (2 ≤ IF &lt; </a:t>
            </a:r>
            <a:r>
              <a:rPr lang="en-US" dirty="0" smtClean="0">
                <a:solidFill>
                  <a:schemeClr val="tx1"/>
                </a:solidFill>
              </a:rPr>
              <a:t>4) - #2</a:t>
            </a:r>
          </a:p>
          <a:p>
            <a:pPr lvl="1"/>
            <a:r>
              <a:rPr lang="en-US" dirty="0" smtClean="0">
                <a:solidFill>
                  <a:schemeClr val="tx1"/>
                </a:solidFill>
              </a:rPr>
              <a:t>IF </a:t>
            </a:r>
            <a:r>
              <a:rPr lang="en-US" dirty="0">
                <a:solidFill>
                  <a:schemeClr val="tx1"/>
                </a:solidFill>
              </a:rPr>
              <a:t>bracket (4 ≤ IF &lt; 16) </a:t>
            </a:r>
            <a:r>
              <a:rPr lang="en-US" dirty="0" smtClean="0">
                <a:solidFill>
                  <a:schemeClr val="tx1"/>
                </a:solidFill>
              </a:rPr>
              <a:t>- #3</a:t>
            </a:r>
            <a:endParaRPr lang="en-US" dirty="0"/>
          </a:p>
          <a:p>
            <a:pPr lvl="1"/>
            <a:r>
              <a:rPr lang="en-US" dirty="0" smtClean="0">
                <a:solidFill>
                  <a:schemeClr val="tx1"/>
                </a:solidFill>
              </a:rPr>
              <a:t>IF </a:t>
            </a:r>
            <a:r>
              <a:rPr lang="en-US" dirty="0">
                <a:solidFill>
                  <a:schemeClr val="tx1"/>
                </a:solidFill>
              </a:rPr>
              <a:t>bracket (IF ≥ 16</a:t>
            </a:r>
            <a:r>
              <a:rPr lang="en-US" dirty="0" smtClean="0">
                <a:solidFill>
                  <a:schemeClr val="tx1"/>
                </a:solidFill>
              </a:rPr>
              <a:t>) - #4</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a:t>NSF: FY 1985 - FY 2013 (29 years, 312,311 rows, 10,769/year)</a:t>
            </a:r>
          </a:p>
          <a:p>
            <a:r>
              <a:rPr lang="en-US" dirty="0"/>
              <a:t>NIH: FY 2000 - FY 2013 (14 years, 777,657 rows, 55,456/year)</a:t>
            </a:r>
          </a:p>
          <a:p>
            <a:r>
              <a:rPr lang="en-US" dirty="0"/>
              <a:t>NASA: FY 2007 - FY 2015 (9 years, 16,670 rows, 1,852/year)</a:t>
            </a:r>
          </a:p>
          <a:p>
            <a:endParaRPr lang="en-US" dirty="0" smtClean="0"/>
          </a:p>
          <a:p>
            <a:r>
              <a:rPr lang="en-US" dirty="0" smtClean="0"/>
              <a:t>Where to download, How to clean, What to have</a:t>
            </a:r>
            <a:endParaRPr lang="en-US" dirty="0"/>
          </a:p>
        </p:txBody>
      </p:sp>
    </p:spTree>
    <p:extLst>
      <p:ext uri="{BB962C8B-B14F-4D97-AF65-F5344CB8AC3E}">
        <p14:creationId xmlns:p14="http://schemas.microsoft.com/office/powerpoint/2010/main" val="21156308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lstStyle/>
          <a:p>
            <a:r>
              <a:rPr lang="en-US" dirty="0" smtClean="0"/>
              <a:t>Visualization makes data accessible</a:t>
            </a:r>
            <a:endParaRPr lang="en-US" dirty="0"/>
          </a:p>
          <a:p>
            <a:r>
              <a:rPr lang="en-US" dirty="0" smtClean="0"/>
              <a:t>Quickly notice something out of position, patterns and pattern violations(trends, gaps, outliers) </a:t>
            </a:r>
          </a:p>
          <a:p>
            <a:r>
              <a:rPr lang="en-US" dirty="0" smtClean="0"/>
              <a:t>Visualization gives faster access to actionable insights</a:t>
            </a:r>
          </a:p>
          <a:p>
            <a:r>
              <a:rPr lang="en-US" dirty="0" smtClean="0"/>
              <a:t>Visualization allows access to huge amounts of data</a:t>
            </a:r>
          </a:p>
          <a:p>
            <a:endParaRPr lang="en-US" dirty="0"/>
          </a:p>
        </p:txBody>
      </p:sp>
      <p:sp>
        <p:nvSpPr>
          <p:cNvPr id="4" name="Rectangle 3"/>
          <p:cNvSpPr/>
          <p:nvPr/>
        </p:nvSpPr>
        <p:spPr>
          <a:xfrm>
            <a:off x="0" y="6519446"/>
            <a:ext cx="4375237" cy="338554"/>
          </a:xfrm>
          <a:prstGeom prst="rect">
            <a:avLst/>
          </a:prstGeom>
        </p:spPr>
        <p:txBody>
          <a:bodyPr wrap="none">
            <a:spAutoFit/>
          </a:bodyPr>
          <a:lstStyle/>
          <a:p>
            <a:r>
              <a:rPr lang="en-US" sz="1600" dirty="0"/>
              <a:t>https://</a:t>
            </a:r>
            <a:r>
              <a:rPr lang="en-US" sz="1600" dirty="0" err="1"/>
              <a:t>www.youtube.com</a:t>
            </a:r>
            <a:r>
              <a:rPr lang="en-US" sz="1600" dirty="0"/>
              <a:t>/</a:t>
            </a:r>
            <a:r>
              <a:rPr lang="en-US" sz="1600" dirty="0" err="1"/>
              <a:t>watch?v</a:t>
            </a:r>
            <a:r>
              <a:rPr lang="en-US" sz="1600" dirty="0"/>
              <a:t>=R-oiKt7bUU8</a:t>
            </a:r>
          </a:p>
        </p:txBody>
      </p:sp>
    </p:spTree>
    <p:extLst>
      <p:ext uri="{BB962C8B-B14F-4D97-AF65-F5344CB8AC3E}">
        <p14:creationId xmlns:p14="http://schemas.microsoft.com/office/powerpoint/2010/main" val="18161307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Google Scholar includes many different cases on its page of papers</a:t>
            </a:r>
          </a:p>
          <a:p>
            <a:pPr lvl="1"/>
            <a:r>
              <a:rPr lang="en-US" sz="3200" dirty="0" err="1" smtClean="0"/>
              <a:t>Ioannis</a:t>
            </a:r>
            <a:r>
              <a:rPr lang="en-US" sz="3200" dirty="0" smtClean="0"/>
              <a:t> </a:t>
            </a:r>
            <a:r>
              <a:rPr lang="en-US" sz="3200" dirty="0"/>
              <a:t>T </a:t>
            </a:r>
            <a:r>
              <a:rPr lang="en-US" sz="3200" dirty="0" err="1" smtClean="0"/>
              <a:t>Pavlidis</a:t>
            </a:r>
            <a:endParaRPr lang="en-US" sz="3200" dirty="0" smtClean="0"/>
          </a:p>
          <a:p>
            <a:pPr lvl="1"/>
            <a:r>
              <a:rPr lang="en-US" sz="3200" dirty="0" smtClean="0"/>
              <a:t>IT </a:t>
            </a:r>
            <a:r>
              <a:rPr lang="en-US" sz="3200" dirty="0" err="1" smtClean="0"/>
              <a:t>Pavlidis</a:t>
            </a:r>
            <a:endParaRPr lang="en-US" sz="3200" dirty="0" smtClean="0"/>
          </a:p>
          <a:p>
            <a:pPr lvl="1"/>
            <a:r>
              <a:rPr lang="en-US" sz="3200" dirty="0" smtClean="0"/>
              <a:t>I </a:t>
            </a:r>
            <a:r>
              <a:rPr lang="en-US" sz="3200" dirty="0" err="1" smtClean="0"/>
              <a:t>Pavlidis</a:t>
            </a:r>
            <a:endParaRPr lang="en-US" sz="3200" dirty="0" smtClean="0"/>
          </a:p>
          <a:p>
            <a:pPr lvl="1"/>
            <a:r>
              <a:rPr lang="en-US" sz="3200" dirty="0" err="1" smtClean="0"/>
              <a:t>Ioannis</a:t>
            </a:r>
            <a:r>
              <a:rPr lang="en-US" sz="3200" dirty="0" smtClean="0"/>
              <a:t> </a:t>
            </a:r>
            <a:r>
              <a:rPr lang="en-US" sz="3200" dirty="0" err="1" smtClean="0"/>
              <a:t>Pavlidis</a:t>
            </a:r>
            <a:endParaRPr lang="en-US" sz="3200" dirty="0" smtClean="0"/>
          </a:p>
          <a:p>
            <a:pPr lvl="1"/>
            <a:endParaRPr lang="en-US" sz="2000" dirty="0"/>
          </a:p>
        </p:txBody>
      </p:sp>
    </p:spTree>
    <p:extLst>
      <p:ext uri="{BB962C8B-B14F-4D97-AF65-F5344CB8AC3E}">
        <p14:creationId xmlns:p14="http://schemas.microsoft.com/office/powerpoint/2010/main" val="16569058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The algorithm applied to the system to match funding data</a:t>
            </a:r>
            <a:endParaRPr lang="en-US" sz="2000" dirty="0"/>
          </a:p>
        </p:txBody>
      </p:sp>
      <p:grpSp>
        <p:nvGrpSpPr>
          <p:cNvPr id="6" name="Group 5"/>
          <p:cNvGrpSpPr/>
          <p:nvPr/>
        </p:nvGrpSpPr>
        <p:grpSpPr>
          <a:xfrm>
            <a:off x="1710237" y="2257163"/>
            <a:ext cx="9053326" cy="4309892"/>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030" y="1476954"/>
            <a:ext cx="8916499" cy="5015533"/>
          </a:xfrm>
          <a:prstGeom prst="rect">
            <a:avLst/>
          </a:prstGeom>
        </p:spPr>
      </p:pic>
    </p:spTree>
    <p:extLst>
      <p:ext uri="{BB962C8B-B14F-4D97-AF65-F5344CB8AC3E}">
        <p14:creationId xmlns:p14="http://schemas.microsoft.com/office/powerpoint/2010/main" val="5987852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(ER) </a:t>
            </a:r>
            <a:r>
              <a:rPr lang="en-US" dirty="0" smtClean="0"/>
              <a:t>Diagrams</a:t>
            </a:r>
            <a:endParaRPr lang="en-US" dirty="0"/>
          </a:p>
        </p:txBody>
      </p:sp>
      <p:sp>
        <p:nvSpPr>
          <p:cNvPr id="3" name="Content Placeholder 2"/>
          <p:cNvSpPr>
            <a:spLocks noGrp="1"/>
          </p:cNvSpPr>
          <p:nvPr>
            <p:ph idx="1"/>
          </p:nvPr>
        </p:nvSpPr>
        <p:spPr/>
        <p:txBody>
          <a:bodyPr/>
          <a:lstStyle/>
          <a:p>
            <a:r>
              <a:rPr lang="en-US" dirty="0" smtClean="0"/>
              <a:t>Two Different ER diagram</a:t>
            </a:r>
          </a:p>
          <a:p>
            <a:pPr marL="914400" lvl="1" indent="-457200">
              <a:buFont typeface="+mj-lt"/>
              <a:buAutoNum type="arabicPeriod"/>
            </a:pPr>
            <a:r>
              <a:rPr lang="en-US" dirty="0" smtClean="0"/>
              <a:t>Funding</a:t>
            </a:r>
          </a:p>
          <a:p>
            <a:pPr marL="914400" lvl="1" indent="-457200">
              <a:buFont typeface="+mj-lt"/>
              <a:buAutoNum type="arabicPeriod"/>
            </a:pPr>
            <a:r>
              <a:rPr lang="en-US" dirty="0" smtClean="0"/>
              <a:t>JCR</a:t>
            </a:r>
            <a:endParaRPr lang="en-US" dirty="0"/>
          </a:p>
        </p:txBody>
      </p:sp>
    </p:spTree>
    <p:extLst>
      <p:ext uri="{BB962C8B-B14F-4D97-AF65-F5344CB8AC3E}">
        <p14:creationId xmlns:p14="http://schemas.microsoft.com/office/powerpoint/2010/main" val="2858674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 (</a:t>
            </a:r>
            <a:r>
              <a:rPr lang="en-US" sz="2000" i="1" dirty="0" smtClean="0"/>
              <a:t>n</a:t>
            </a:r>
            <a:r>
              <a:rPr lang="en-US" sz="2000" dirty="0" smtClean="0"/>
              <a:t>=15) including Graduate</a:t>
            </a:r>
            <a:r>
              <a:rPr lang="en-US" sz="2000" dirty="0" smtClean="0"/>
              <a:t>, Post Doc, </a:t>
            </a:r>
            <a:r>
              <a:rPr lang="en-US" sz="2000" dirty="0" smtClean="0"/>
              <a:t>and Faculty</a:t>
            </a:r>
          </a:p>
          <a:p>
            <a:r>
              <a:rPr lang="en-US" sz="2000" dirty="0" smtClean="0"/>
              <a:t>From various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Overall, it is a user friendly tool that academic users find </a:t>
            </a:r>
            <a:r>
              <a:rPr lang="en-US" sz="2000" dirty="0" smtClean="0"/>
              <a:t>of interest and value.</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746" y="3188223"/>
            <a:ext cx="6563519" cy="2866856"/>
          </a:xfrm>
          <a:prstGeom prst="rect">
            <a:avLst/>
          </a:prstGeom>
        </p:spPr>
      </p:pic>
    </p:spTree>
    <p:extLst>
      <p:ext uri="{BB962C8B-B14F-4D97-AF65-F5344CB8AC3E}">
        <p14:creationId xmlns:p14="http://schemas.microsoft.com/office/powerpoint/2010/main" val="16398024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Scholar Plot, a visualization interface for academic merit.</a:t>
            </a:r>
            <a:endParaRPr lang="en-US" dirty="0"/>
          </a:p>
        </p:txBody>
      </p:sp>
    </p:spTree>
    <p:extLst>
      <p:ext uri="{BB962C8B-B14F-4D97-AF65-F5344CB8AC3E}">
        <p14:creationId xmlns:p14="http://schemas.microsoft.com/office/powerpoint/2010/main" val="20166389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Interested in group level such </a:t>
            </a:r>
            <a:r>
              <a:rPr lang="en-US" dirty="0" smtClean="0"/>
              <a:t>as department, college</a:t>
            </a:r>
            <a:endParaRPr lang="en-US" dirty="0"/>
          </a:p>
          <a:p>
            <a:r>
              <a:rPr lang="en-US" dirty="0" smtClean="0"/>
              <a:t>More </a:t>
            </a:r>
            <a:r>
              <a:rPr lang="en-US" dirty="0" smtClean="0"/>
              <a:t>agencies if available</a:t>
            </a:r>
          </a:p>
          <a:p>
            <a:endParaRPr lang="en-US" dirty="0"/>
          </a:p>
        </p:txBody>
      </p:sp>
    </p:spTree>
    <p:extLst>
      <p:ext uri="{BB962C8B-B14F-4D97-AF65-F5344CB8AC3E}">
        <p14:creationId xmlns:p14="http://schemas.microsoft.com/office/powerpoint/2010/main" val="1590289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17753092"/>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cs.stanford.edu/degrees/phd/cs300/jeffrey-heer.pdf</a:t>
            </a:r>
            <a:endParaRPr lang="en-US" dirty="0" smtClean="0"/>
          </a:p>
          <a:p>
            <a:endParaRPr lang="en-US" dirty="0"/>
          </a:p>
        </p:txBody>
      </p:sp>
    </p:spTree>
    <p:extLst>
      <p:ext uri="{BB962C8B-B14F-4D97-AF65-F5344CB8AC3E}">
        <p14:creationId xmlns:p14="http://schemas.microsoft.com/office/powerpoint/2010/main" val="3147629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lstStyle/>
          <a:p>
            <a:r>
              <a:rPr lang="en-US" dirty="0" smtClean="0"/>
              <a:t>Committees</a:t>
            </a:r>
          </a:p>
          <a:p>
            <a:pPr lvl="1"/>
            <a:r>
              <a:rPr lang="en-US" dirty="0" smtClean="0"/>
              <a:t>Prof. </a:t>
            </a:r>
            <a:r>
              <a:rPr lang="en-US" dirty="0" err="1" smtClean="0"/>
              <a:t>Ioannis</a:t>
            </a:r>
            <a:r>
              <a:rPr lang="en-US" dirty="0" smtClean="0"/>
              <a:t> </a:t>
            </a:r>
            <a:r>
              <a:rPr lang="en-US" dirty="0" err="1"/>
              <a:t>Pavlidis</a:t>
            </a:r>
            <a:r>
              <a:rPr lang="en-US" dirty="0"/>
              <a:t> (Computer Science at UH</a:t>
            </a:r>
            <a:r>
              <a:rPr lang="en-US" dirty="0" smtClean="0"/>
              <a:t>) – Supervisor</a:t>
            </a:r>
          </a:p>
          <a:p>
            <a:pPr lvl="1"/>
            <a:r>
              <a:rPr lang="en-US" dirty="0" smtClean="0"/>
              <a:t>Prof. </a:t>
            </a:r>
            <a:r>
              <a:rPr lang="en-US" dirty="0"/>
              <a:t>Ricardo </a:t>
            </a:r>
            <a:r>
              <a:rPr lang="en-US" dirty="0" err="1"/>
              <a:t>Vilalta</a:t>
            </a:r>
            <a:r>
              <a:rPr lang="en-US" dirty="0"/>
              <a:t> (Computer Science at UH)</a:t>
            </a:r>
            <a:endParaRPr lang="en-US" dirty="0" smtClean="0"/>
          </a:p>
          <a:p>
            <a:pPr lvl="1"/>
            <a:r>
              <a:rPr lang="en-US" dirty="0" smtClean="0"/>
              <a:t>Prof. </a:t>
            </a:r>
            <a:r>
              <a:rPr lang="en-US" dirty="0" err="1"/>
              <a:t>Zhigang</a:t>
            </a:r>
            <a:r>
              <a:rPr lang="en-US" dirty="0"/>
              <a:t> Deng (Computer Science at UH)</a:t>
            </a:r>
          </a:p>
          <a:p>
            <a:pPr lvl="1"/>
            <a:r>
              <a:rPr lang="en-US" dirty="0" smtClean="0"/>
              <a:t>Prof. </a:t>
            </a:r>
            <a:r>
              <a:rPr lang="en-US" dirty="0" err="1" smtClean="0"/>
              <a:t>Guoning</a:t>
            </a:r>
            <a:r>
              <a:rPr lang="en-US" dirty="0" smtClean="0"/>
              <a:t> Chen (Computer Science at UH)</a:t>
            </a:r>
          </a:p>
          <a:p>
            <a:pPr lvl="1"/>
            <a:r>
              <a:rPr lang="en-US" dirty="0" smtClean="0"/>
              <a:t>Prof. Brian </a:t>
            </a:r>
            <a:r>
              <a:rPr lang="en-US" dirty="0" err="1" smtClean="0"/>
              <a:t>Uzzi</a:t>
            </a:r>
            <a:r>
              <a:rPr lang="en-US" dirty="0" smtClean="0"/>
              <a:t> (Northwestern University) – External</a:t>
            </a:r>
          </a:p>
          <a:p>
            <a:r>
              <a:rPr lang="en-US" dirty="0" smtClean="0"/>
              <a:t>All our CPL members</a:t>
            </a:r>
          </a:p>
          <a:p>
            <a:pPr lvl="1"/>
            <a:endParaRPr lang="en-US" dirty="0"/>
          </a:p>
        </p:txBody>
      </p:sp>
    </p:spTree>
    <p:extLst>
      <p:ext uri="{BB962C8B-B14F-4D97-AF65-F5344CB8AC3E}">
        <p14:creationId xmlns:p14="http://schemas.microsoft.com/office/powerpoint/2010/main" val="7948136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a:t>
            </a:r>
            <a:r>
              <a:rPr lang="en-US" dirty="0" smtClean="0"/>
              <a:t>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smtClean="0"/>
              <a:t>Visualization - by 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a:t>
            </a:r>
            <a:r>
              <a:rPr lang="en-US" dirty="0" smtClean="0"/>
              <a:t>–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7436516" y="2505075"/>
            <a:ext cx="2802194" cy="3684588"/>
          </a:xfrm>
          <a:prstGeom prst="rect">
            <a:avLst/>
          </a:prstGeom>
        </p:spPr>
      </p:pic>
      <p:sp>
        <p:nvSpPr>
          <p:cNvPr id="14" name="TextBox 13"/>
          <p:cNvSpPr txBox="1"/>
          <p:nvPr/>
        </p:nvSpPr>
        <p:spPr>
          <a:xfrm>
            <a:off x="0" y="6457890"/>
            <a:ext cx="9026830" cy="400110"/>
          </a:xfrm>
          <a:prstGeom prst="rect">
            <a:avLst/>
          </a:prstGeom>
          <a:noFill/>
        </p:spPr>
        <p:txBody>
          <a:bodyPr wrap="none" rtlCol="0">
            <a:spAutoFit/>
          </a:bodyPr>
          <a:lstStyle/>
          <a:p>
            <a:r>
              <a:rPr lang="en-US" sz="1000" dirty="0"/>
              <a:t>http://</a:t>
            </a:r>
            <a:r>
              <a:rPr lang="en-US" sz="1000" dirty="0" err="1"/>
              <a:t>www.tableau.com</a:t>
            </a:r>
            <a:r>
              <a:rPr lang="en-US" sz="1000" dirty="0"/>
              <a:t>/about/blog/2012/04/guest-post-future-data-visualization-16578</a:t>
            </a:r>
          </a:p>
          <a:p>
            <a:r>
              <a:rPr lang="en-US" sz="1000" dirty="0" smtClean="0"/>
              <a:t>http</a:t>
            </a:r>
            <a:r>
              <a:rPr lang="en-US" sz="1000" dirty="0"/>
              <a:t>://</a:t>
            </a:r>
            <a:r>
              <a:rPr lang="en-US" sz="1000" dirty="0" err="1"/>
              <a:t>www.heart.org</a:t>
            </a:r>
            <a:r>
              <a:rPr lang="en-US" sz="1000" dirty="0"/>
              <a:t>/HEARTORG/</a:t>
            </a:r>
            <a:r>
              <a:rPr lang="en-US" sz="1000" dirty="0" err="1"/>
              <a:t>GettingHealthy</a:t>
            </a:r>
            <a:r>
              <a:rPr lang="en-US" sz="1000" dirty="0"/>
              <a:t>/</a:t>
            </a:r>
            <a:r>
              <a:rPr lang="en-US" sz="1000" dirty="0" err="1"/>
              <a:t>HealthierKids</a:t>
            </a:r>
            <a:r>
              <a:rPr lang="en-US" sz="1000" dirty="0"/>
              <a:t>/</a:t>
            </a:r>
            <a:r>
              <a:rPr lang="en-US" sz="1000" dirty="0" err="1"/>
              <a:t>ChildhoodObesity</a:t>
            </a:r>
            <a:r>
              <a:rPr lang="en-US" sz="1000" dirty="0"/>
              <a:t>/Obesity-in-Infants-and-Preschoolers-Infographic_UCM_467593_SubHomePage.jsp</a:t>
            </a:r>
          </a:p>
        </p:txBody>
      </p:sp>
    </p:spTree>
    <p:extLst>
      <p:ext uri="{BB962C8B-B14F-4D97-AF65-F5344CB8AC3E}">
        <p14:creationId xmlns:p14="http://schemas.microsoft.com/office/powerpoint/2010/main" val="72022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pPr marL="0" indent="0">
              <a:buNone/>
            </a:pPr>
            <a:r>
              <a:rPr lang="en-US" sz="4000" dirty="0" smtClean="0"/>
              <a:t>Thank you</a:t>
            </a:r>
            <a:endParaRPr lang="en-US" sz="4000" dirty="0"/>
          </a:p>
        </p:txBody>
      </p:sp>
    </p:spTree>
    <p:extLst>
      <p:ext uri="{BB962C8B-B14F-4D97-AF65-F5344CB8AC3E}">
        <p14:creationId xmlns:p14="http://schemas.microsoft.com/office/powerpoint/2010/main" val="15747662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Explanation</a:t>
            </a:r>
            <a:endParaRPr lang="en-US" dirty="0"/>
          </a:p>
        </p:txBody>
      </p:sp>
      <p:sp>
        <p:nvSpPr>
          <p:cNvPr id="3" name="Content Placeholder 2"/>
          <p:cNvSpPr>
            <a:spLocks noGrp="1"/>
          </p:cNvSpPr>
          <p:nvPr>
            <p:ph idx="1"/>
          </p:nvPr>
        </p:nvSpPr>
        <p:spPr/>
        <p:txBody>
          <a:bodyPr/>
          <a:lstStyle/>
          <a:p>
            <a:r>
              <a:rPr lang="en-US" dirty="0"/>
              <a:t>Visualization for exploration, </a:t>
            </a:r>
            <a:r>
              <a:rPr lang="en-US" dirty="0" smtClean="0"/>
              <a:t>When you don’ts (yet) have a story to tell.</a:t>
            </a:r>
          </a:p>
          <a:p>
            <a:r>
              <a:rPr lang="en-US" dirty="0" smtClean="0"/>
              <a:t>Visualization for explanation, when you have a story to tell.</a:t>
            </a:r>
          </a:p>
          <a:p>
            <a:endParaRPr lang="en-US" dirty="0" smtClean="0"/>
          </a:p>
          <a:p>
            <a:endParaRPr lang="en-US" dirty="0"/>
          </a:p>
        </p:txBody>
      </p:sp>
    </p:spTree>
    <p:extLst>
      <p:ext uri="{BB962C8B-B14F-4D97-AF65-F5344CB8AC3E}">
        <p14:creationId xmlns:p14="http://schemas.microsoft.com/office/powerpoint/2010/main" val="7178895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Education vs Persuasion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207921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Introduction</a:t>
            </a:r>
          </a:p>
          <a:p>
            <a:pPr lvl="1"/>
            <a:r>
              <a:rPr lang="en-US" dirty="0" smtClean="0"/>
              <a:t>Topic and Purpose</a:t>
            </a:r>
          </a:p>
          <a:p>
            <a:pPr lvl="1"/>
            <a:r>
              <a:rPr lang="en-US" dirty="0" smtClean="0"/>
              <a:t>Related Research</a:t>
            </a:r>
          </a:p>
          <a:p>
            <a:r>
              <a:rPr lang="en-US" dirty="0" smtClean="0"/>
              <a:t>Design and Methodology</a:t>
            </a:r>
          </a:p>
          <a:p>
            <a:r>
              <a:rPr lang="en-US" dirty="0" smtClean="0"/>
              <a:t>Demo</a:t>
            </a:r>
          </a:p>
          <a:p>
            <a:r>
              <a:rPr lang="en-US" dirty="0" smtClean="0"/>
              <a:t>Research Challenges</a:t>
            </a:r>
          </a:p>
          <a:p>
            <a:pPr lvl="1"/>
            <a:r>
              <a:rPr lang="en-US" dirty="0" smtClean="0"/>
              <a:t>Different types of data, different formats, different resources</a:t>
            </a:r>
          </a:p>
          <a:p>
            <a:pPr lvl="1"/>
            <a:r>
              <a:rPr lang="en-US" dirty="0" smtClean="0"/>
              <a:t>No APIs provided (Google Scholar)</a:t>
            </a:r>
          </a:p>
          <a:p>
            <a:r>
              <a:rPr lang="en-US" dirty="0" smtClean="0"/>
              <a:t>References</a:t>
            </a:r>
          </a:p>
          <a:p>
            <a:r>
              <a:rPr lang="en-US" dirty="0" smtClean="0"/>
              <a:t>Future Work</a:t>
            </a:r>
          </a:p>
          <a:p>
            <a:r>
              <a:rPr lang="en-US" dirty="0" smtClean="0"/>
              <a:t>Acknowledgment</a:t>
            </a:r>
          </a:p>
          <a:p>
            <a:pPr lvl="1"/>
            <a:endParaRPr lang="en-US" dirty="0" smtClean="0"/>
          </a:p>
          <a:p>
            <a:endParaRPr lang="en-US" dirty="0"/>
          </a:p>
        </p:txBody>
      </p:sp>
    </p:spTree>
    <p:extLst>
      <p:ext uri="{BB962C8B-B14F-4D97-AF65-F5344CB8AC3E}">
        <p14:creationId xmlns:p14="http://schemas.microsoft.com/office/powerpoint/2010/main" val="801121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Motivation</a:t>
            </a:r>
          </a:p>
          <a:p>
            <a:r>
              <a:rPr lang="en-US" dirty="0" smtClean="0"/>
              <a:t>Prior works</a:t>
            </a:r>
          </a:p>
          <a:p>
            <a:endParaRPr lang="en-US" dirty="0" smtClean="0"/>
          </a:p>
          <a:p>
            <a:r>
              <a:rPr lang="en-US" dirty="0" smtClean="0"/>
              <a:t>What </a:t>
            </a:r>
            <a:r>
              <a:rPr lang="en-US" dirty="0"/>
              <a:t>is the </a:t>
            </a:r>
            <a:r>
              <a:rPr lang="en-US" b="1" dirty="0"/>
              <a:t>problem</a:t>
            </a:r>
            <a:r>
              <a:rPr lang="en-US" dirty="0"/>
              <a:t> </a:t>
            </a:r>
            <a:r>
              <a:rPr lang="en-US" dirty="0" smtClean="0"/>
              <a:t>I am </a:t>
            </a:r>
            <a:r>
              <a:rPr lang="en-US" dirty="0"/>
              <a:t>studying?</a:t>
            </a:r>
          </a:p>
          <a:p>
            <a:r>
              <a:rPr lang="en-US" dirty="0" smtClean="0"/>
              <a:t>Why is it </a:t>
            </a:r>
            <a:r>
              <a:rPr lang="en-US" b="1" dirty="0" smtClean="0"/>
              <a:t>important</a:t>
            </a:r>
            <a:r>
              <a:rPr lang="en-US" dirty="0" smtClean="0"/>
              <a:t>?</a:t>
            </a:r>
          </a:p>
          <a:p>
            <a:r>
              <a:rPr lang="en-US" dirty="0" smtClean="0"/>
              <a:t>What </a:t>
            </a:r>
            <a:r>
              <a:rPr lang="en-US" b="1" dirty="0" smtClean="0"/>
              <a:t>results</a:t>
            </a:r>
            <a:r>
              <a:rPr lang="en-US" dirty="0" smtClean="0"/>
              <a:t> have </a:t>
            </a:r>
            <a:r>
              <a:rPr lang="en-US" i="1" dirty="0" smtClean="0"/>
              <a:t>you</a:t>
            </a:r>
            <a:r>
              <a:rPr lang="en-US" dirty="0" smtClean="0"/>
              <a:t> achieved?</a:t>
            </a:r>
          </a:p>
          <a:p>
            <a:endParaRPr lang="en-US" dirty="0"/>
          </a:p>
        </p:txBody>
      </p:sp>
    </p:spTree>
    <p:extLst>
      <p:ext uri="{BB962C8B-B14F-4D97-AF65-F5344CB8AC3E}">
        <p14:creationId xmlns:p14="http://schemas.microsoft.com/office/powerpoint/2010/main" val="19385032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13359" y="375781"/>
            <a:ext cx="942887" cy="369332"/>
          </a:xfrm>
          <a:prstGeom prst="rect">
            <a:avLst/>
          </a:prstGeom>
          <a:noFill/>
        </p:spPr>
        <p:txBody>
          <a:bodyPr wrap="none" rtlCol="0">
            <a:spAutoFit/>
          </a:bodyPr>
          <a:lstStyle/>
          <a:p>
            <a:r>
              <a:rPr lang="en-US" dirty="0" smtClean="0"/>
              <a:t>Figures:</a:t>
            </a:r>
            <a:endParaRPr lang="en-US" dirty="0"/>
          </a:p>
        </p:txBody>
      </p:sp>
      <p:sp>
        <p:nvSpPr>
          <p:cNvPr id="4" name="TextBox 3"/>
          <p:cNvSpPr txBox="1"/>
          <p:nvPr/>
        </p:nvSpPr>
        <p:spPr>
          <a:xfrm>
            <a:off x="983673" y="1579418"/>
            <a:ext cx="4512133" cy="369332"/>
          </a:xfrm>
          <a:prstGeom prst="rect">
            <a:avLst/>
          </a:prstGeom>
          <a:noFill/>
        </p:spPr>
        <p:txBody>
          <a:bodyPr wrap="none" rtlCol="0">
            <a:spAutoFit/>
          </a:bodyPr>
          <a:lstStyle/>
          <a:p>
            <a:r>
              <a:rPr lang="en-US" dirty="0" smtClean="0"/>
              <a:t>ER diagram – reverse engineer on </a:t>
            </a:r>
            <a:r>
              <a:rPr lang="en-US" dirty="0" err="1" smtClean="0"/>
              <a:t>WorkBench</a:t>
            </a:r>
            <a:endParaRPr lang="en-US" dirty="0"/>
          </a:p>
        </p:txBody>
      </p:sp>
      <p:sp>
        <p:nvSpPr>
          <p:cNvPr id="5" name="TextBox 4"/>
          <p:cNvSpPr txBox="1"/>
          <p:nvPr/>
        </p:nvSpPr>
        <p:spPr>
          <a:xfrm>
            <a:off x="1117600" y="2540000"/>
            <a:ext cx="1326004" cy="369332"/>
          </a:xfrm>
          <a:prstGeom prst="rect">
            <a:avLst/>
          </a:prstGeom>
          <a:noFill/>
        </p:spPr>
        <p:txBody>
          <a:bodyPr wrap="none" rtlCol="0">
            <a:spAutoFit/>
          </a:bodyPr>
          <a:lstStyle/>
          <a:p>
            <a:r>
              <a:rPr lang="en-US" dirty="0" err="1" smtClean="0"/>
              <a:t>PiWiki</a:t>
            </a:r>
            <a:r>
              <a:rPr lang="en-US" dirty="0" smtClean="0"/>
              <a:t> - Log</a:t>
            </a:r>
            <a:endParaRPr lang="en-US" dirty="0"/>
          </a:p>
        </p:txBody>
      </p:sp>
      <p:sp>
        <p:nvSpPr>
          <p:cNvPr id="3" name="TextBox 2"/>
          <p:cNvSpPr txBox="1"/>
          <p:nvPr/>
        </p:nvSpPr>
        <p:spPr>
          <a:xfrm>
            <a:off x="1223319" y="3595816"/>
            <a:ext cx="3876702" cy="646331"/>
          </a:xfrm>
          <a:prstGeom prst="rect">
            <a:avLst/>
          </a:prstGeom>
          <a:noFill/>
        </p:spPr>
        <p:txBody>
          <a:bodyPr wrap="none" rtlCol="0">
            <a:spAutoFit/>
          </a:bodyPr>
          <a:lstStyle/>
          <a:p>
            <a:r>
              <a:rPr lang="en-US" dirty="0"/>
              <a:t>Visualization and Quantitative</a:t>
            </a:r>
            <a:r>
              <a:rPr lang="ko-KR" altLang="en-US" dirty="0"/>
              <a:t> </a:t>
            </a:r>
            <a:r>
              <a:rPr lang="en-US" dirty="0"/>
              <a:t>Analysis</a:t>
            </a:r>
            <a:r>
              <a:rPr lang="ko-KR" altLang="en-US" dirty="0"/>
              <a:t/>
            </a:r>
            <a:br>
              <a:rPr lang="ko-KR" altLang="en-US" dirty="0"/>
            </a:br>
            <a:r>
              <a:rPr lang="en-US" dirty="0"/>
              <a:t>for subject and academic careers.</a:t>
            </a:r>
          </a:p>
        </p:txBody>
      </p:sp>
      <p:sp>
        <p:nvSpPr>
          <p:cNvPr id="6" name="TextBox 5"/>
          <p:cNvSpPr txBox="1"/>
          <p:nvPr/>
        </p:nvSpPr>
        <p:spPr>
          <a:xfrm>
            <a:off x="1223319" y="4928631"/>
            <a:ext cx="4521687" cy="584775"/>
          </a:xfrm>
          <a:prstGeom prst="rect">
            <a:avLst/>
          </a:prstGeom>
          <a:noFill/>
        </p:spPr>
        <p:txBody>
          <a:bodyPr wrap="none" rtlCol="0">
            <a:spAutoFit/>
          </a:bodyPr>
          <a:lstStyle/>
          <a:p>
            <a:r>
              <a:rPr lang="en-US" sz="3200" dirty="0" smtClean="0"/>
              <a:t>Justification : Usefulness, </a:t>
            </a:r>
            <a:endParaRPr lang="en-US" sz="3200" dirty="0"/>
          </a:p>
        </p:txBody>
      </p:sp>
    </p:spTree>
    <p:extLst>
      <p:ext uri="{BB962C8B-B14F-4D97-AF65-F5344CB8AC3E}">
        <p14:creationId xmlns:p14="http://schemas.microsoft.com/office/powerpoint/2010/main" val="14540278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17211</TotalTime>
  <Words>2395</Words>
  <Application>Microsoft Macintosh PowerPoint</Application>
  <PresentationFormat>Widescreen</PresentationFormat>
  <Paragraphs>321</Paragraphs>
  <Slides>41</Slides>
  <Notes>27</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Adobe Heiti Std R</vt:lpstr>
      <vt:lpstr>Calibri</vt:lpstr>
      <vt:lpstr>Corbel</vt:lpstr>
      <vt:lpstr>HY엽서L</vt:lpstr>
      <vt:lpstr>Arial</vt:lpstr>
      <vt:lpstr>Depth</vt:lpstr>
      <vt:lpstr>Data Visualization Methods for Scientific Careers</vt:lpstr>
      <vt:lpstr>What is Data Visualization</vt:lpstr>
      <vt:lpstr>Why Data Visualization Matters?</vt:lpstr>
      <vt:lpstr>Data Visualization vs. Infographics</vt:lpstr>
      <vt:lpstr>Exploration vs Explanation</vt:lpstr>
      <vt:lpstr>Education vs Persuasion</vt:lpstr>
      <vt:lpstr>Overview</vt:lpstr>
      <vt:lpstr>Introduction</vt:lpstr>
      <vt:lpstr>PowerPoint Presentation</vt:lpstr>
      <vt:lpstr>Introduction</vt:lpstr>
      <vt:lpstr>(Topic and )Purpose</vt:lpstr>
      <vt:lpstr>Visualization Research</vt:lpstr>
      <vt:lpstr>Data format and Data retrieval</vt:lpstr>
      <vt:lpstr>Goals of Research, Motivation</vt:lpstr>
      <vt:lpstr>Potential significance</vt:lpstr>
      <vt:lpstr>Related research</vt:lpstr>
      <vt:lpstr>Design and Methodology</vt:lpstr>
      <vt:lpstr>Design and Methodology</vt:lpstr>
      <vt:lpstr>Design and Methodology</vt:lpstr>
      <vt:lpstr>Design and Methodology</vt:lpstr>
      <vt:lpstr>Focus group feedbacks</vt:lpstr>
      <vt:lpstr>Design and Methodology</vt:lpstr>
      <vt:lpstr>Design and Methodology</vt:lpstr>
      <vt:lpstr>Design and Methodology</vt:lpstr>
      <vt:lpstr>Design and Methodology</vt:lpstr>
      <vt:lpstr>Design and Methodology</vt:lpstr>
      <vt:lpstr>PowerPoint Presentation</vt:lpstr>
      <vt:lpstr>Data collection methods</vt:lpstr>
      <vt:lpstr>Data collection methods</vt:lpstr>
      <vt:lpstr>Name Disambiguation</vt:lpstr>
      <vt:lpstr>Name Disambiguation</vt:lpstr>
      <vt:lpstr>System Architecture</vt:lpstr>
      <vt:lpstr>Entity Relationship (ER) Diagrams</vt:lpstr>
      <vt:lpstr>Usability Study</vt:lpstr>
      <vt:lpstr>Conclusion</vt:lpstr>
      <vt:lpstr>Future Work</vt:lpstr>
      <vt:lpstr>PhD Timeline</vt:lpstr>
      <vt:lpstr>References</vt:lpstr>
      <vt:lpstr>Acknowledgments</vt:lpstr>
      <vt:lpstr>Questions?</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207</cp:revision>
  <dcterms:created xsi:type="dcterms:W3CDTF">2015-09-15T19:51:47Z</dcterms:created>
  <dcterms:modified xsi:type="dcterms:W3CDTF">2016-02-12T03:53:20Z</dcterms:modified>
</cp:coreProperties>
</file>